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88" r:id="rId3"/>
    <p:sldId id="415" r:id="rId4"/>
    <p:sldId id="268" r:id="rId5"/>
    <p:sldId id="420" r:id="rId6"/>
    <p:sldId id="422" r:id="rId7"/>
    <p:sldId id="259" r:id="rId8"/>
    <p:sldId id="397" r:id="rId9"/>
    <p:sldId id="438" r:id="rId10"/>
    <p:sldId id="440" r:id="rId11"/>
    <p:sldId id="441" r:id="rId12"/>
    <p:sldId id="398" r:id="rId13"/>
    <p:sldId id="412" r:id="rId14"/>
    <p:sldId id="423" r:id="rId15"/>
    <p:sldId id="404" r:id="rId16"/>
    <p:sldId id="427" r:id="rId17"/>
    <p:sldId id="430" r:id="rId18"/>
    <p:sldId id="428" r:id="rId19"/>
    <p:sldId id="443" r:id="rId20"/>
    <p:sldId id="444" r:id="rId21"/>
    <p:sldId id="409" r:id="rId22"/>
    <p:sldId id="429" r:id="rId23"/>
    <p:sldId id="446" r:id="rId24"/>
    <p:sldId id="436" r:id="rId25"/>
    <p:sldId id="401" r:id="rId26"/>
    <p:sldId id="434" r:id="rId27"/>
    <p:sldId id="435" r:id="rId28"/>
    <p:sldId id="425" r:id="rId29"/>
    <p:sldId id="431" r:id="rId30"/>
    <p:sldId id="432" r:id="rId31"/>
    <p:sldId id="439" r:id="rId32"/>
    <p:sldId id="418" r:id="rId33"/>
    <p:sldId id="433" r:id="rId34"/>
    <p:sldId id="416" r:id="rId35"/>
    <p:sldId id="426" r:id="rId36"/>
    <p:sldId id="442" r:id="rId37"/>
    <p:sldId id="445" r:id="rId38"/>
    <p:sldId id="437" r:id="rId39"/>
    <p:sldId id="447" r:id="rId40"/>
    <p:sldId id="448"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FF00"/>
    <a:srgbClr val="FEFEDB"/>
    <a:srgbClr val="FFFF69"/>
    <a:srgbClr val="12224E"/>
    <a:srgbClr val="0E2F4E"/>
    <a:srgbClr val="18294E"/>
    <a:srgbClr val="0F1F4A"/>
    <a:srgbClr val="14275A"/>
    <a:srgbClr val="0E2A45"/>
    <a:srgbClr val="071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22" autoAdjust="0"/>
    <p:restoredTop sz="95307" autoAdjust="0"/>
  </p:normalViewPr>
  <p:slideViewPr>
    <p:cSldViewPr snapToGrid="0" snapToObjects="1">
      <p:cViewPr>
        <p:scale>
          <a:sx n="94" d="100"/>
          <a:sy n="94" d="100"/>
        </p:scale>
        <p:origin x="-1936" y="-8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554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D1EDEF-353F-9542-8DB7-FCA4F6F3233C}" type="datetimeFigureOut">
              <a:rPr lang="en-US" smtClean="0"/>
              <a:pPr/>
              <a:t>9/17/15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0C5F38-1042-524E-B4EB-878632759863}" type="slidenum">
              <a:rPr lang="en-US" smtClean="0"/>
              <a:pPr/>
              <a:t>‹#›</a:t>
            </a:fld>
            <a:endParaRPr lang="en-US"/>
          </a:p>
        </p:txBody>
      </p:sp>
    </p:spTree>
    <p:extLst>
      <p:ext uri="{BB962C8B-B14F-4D97-AF65-F5344CB8AC3E}">
        <p14:creationId xmlns:p14="http://schemas.microsoft.com/office/powerpoint/2010/main" val="30919193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0C5F38-1042-524E-B4EB-878632759863}" type="slidenum">
              <a:rPr lang="en-US" smtClean="0"/>
              <a:pPr/>
              <a:t>1</a:t>
            </a:fld>
            <a:endParaRPr lang="en-US"/>
          </a:p>
        </p:txBody>
      </p:sp>
    </p:spTree>
    <p:extLst>
      <p:ext uri="{BB962C8B-B14F-4D97-AF65-F5344CB8AC3E}">
        <p14:creationId xmlns:p14="http://schemas.microsoft.com/office/powerpoint/2010/main" val="886877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Missing descriptors in mammography reports do not necessarily mean that the report does not have all the information to make a correct and justified diagnosis (benign, malignant). However, it</a:t>
            </a:r>
            <a:r>
              <a:rPr lang="en-US" sz="1200" kern="1200" baseline="0" dirty="0" smtClean="0">
                <a:solidFill>
                  <a:schemeClr val="tx1"/>
                </a:solidFill>
                <a:effectLst/>
                <a:latin typeface="+mn-lt"/>
                <a:ea typeface="+mn-ea"/>
                <a:cs typeface="+mn-cs"/>
              </a:rPr>
              <a:t> is possible that the inclusion of some missing observations would change the diagnosis.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used Monte Carlo Simulation on almost 25,000 mammography reports to compute an incompleteness score, </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the probability that a given decision will </a:t>
            </a:r>
            <a:r>
              <a:rPr lang="en-US" sz="1200" i="1" kern="1200" dirty="0" smtClean="0">
                <a:solidFill>
                  <a:schemeClr val="tx1"/>
                </a:solidFill>
                <a:effectLst/>
                <a:latin typeface="+mn-lt"/>
                <a:ea typeface="+mn-ea"/>
                <a:cs typeface="+mn-cs"/>
              </a:rPr>
              <a:t>change </a:t>
            </a:r>
            <a:r>
              <a:rPr lang="en-US" sz="1200" kern="1200" dirty="0" smtClean="0">
                <a:solidFill>
                  <a:schemeClr val="tx1"/>
                </a:solidFill>
                <a:effectLst/>
                <a:latin typeface="+mn-lt"/>
                <a:ea typeface="+mn-ea"/>
                <a:cs typeface="+mn-cs"/>
              </a:rPr>
              <a:t>given new information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showed that this</a:t>
            </a:r>
            <a:r>
              <a:rPr lang="en-US" sz="1200" kern="1200" baseline="0" dirty="0" smtClean="0">
                <a:solidFill>
                  <a:schemeClr val="tx1"/>
                </a:solidFill>
                <a:effectLst/>
                <a:latin typeface="+mn-lt"/>
                <a:ea typeface="+mn-ea"/>
                <a:cs typeface="+mn-cs"/>
              </a:rPr>
              <a:t> score has over an 80% accuracy predicting errors in interpretation and can reduce diagnostic errors by over 20%.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Future work would involve giving this feedback to </a:t>
            </a:r>
            <a:r>
              <a:rPr lang="en-US" sz="1200" kern="1200" baseline="0" dirty="0" err="1" smtClean="0">
                <a:solidFill>
                  <a:schemeClr val="tx1"/>
                </a:solidFill>
                <a:effectLst/>
                <a:latin typeface="+mn-lt"/>
                <a:ea typeface="+mn-ea"/>
                <a:cs typeface="+mn-cs"/>
              </a:rPr>
              <a:t>mammographers</a:t>
            </a:r>
            <a:r>
              <a:rPr lang="en-US" sz="1200" kern="1200" baseline="0" dirty="0" smtClean="0">
                <a:solidFill>
                  <a:schemeClr val="tx1"/>
                </a:solidFill>
                <a:effectLst/>
                <a:latin typeface="+mn-lt"/>
                <a:ea typeface="+mn-ea"/>
                <a:cs typeface="+mn-cs"/>
              </a:rPr>
              <a:t> during the report generation process to reduce diagnostic errors in real time.</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more information talk</a:t>
            </a:r>
            <a:r>
              <a:rPr lang="en-US" baseline="0" dirty="0" smtClean="0"/>
              <a:t> to Francisco </a:t>
            </a:r>
            <a:r>
              <a:rPr lang="en-US" baseline="0" dirty="0" err="1" smtClean="0"/>
              <a:t>Gimenez</a:t>
            </a:r>
            <a:r>
              <a:rPr lang="en-US" baseline="0" dirty="0" smtClean="0"/>
              <a:t> who is here and come visit our posters.</a:t>
            </a:r>
            <a:endParaRPr lang="en-US" dirty="0" smtClean="0"/>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32</a:t>
            </a:fld>
            <a:endParaRPr lang="en-US"/>
          </a:p>
        </p:txBody>
      </p:sp>
    </p:spTree>
    <p:extLst>
      <p:ext uri="{BB962C8B-B14F-4D97-AF65-F5344CB8AC3E}">
        <p14:creationId xmlns:p14="http://schemas.microsoft.com/office/powerpoint/2010/main" val="3590246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0" dirty="0" smtClean="0">
                <a:latin typeface="Arial Black"/>
                <a:cs typeface="Arial Black"/>
              </a:rPr>
              <a:t>Example of Project Run by Another Lab with technology projects</a:t>
            </a:r>
            <a:r>
              <a:rPr lang="en-US" sz="1800" b="1" i="0" baseline="0" dirty="0" smtClean="0">
                <a:latin typeface="Arial Black"/>
                <a:cs typeface="Arial Black"/>
              </a:rPr>
              <a:t> led by IBIIS faculty.  For example, in this recently published paper, Olivier Gevaert worked with our image feature pipeline to extract features such </a:t>
            </a:r>
            <a:r>
              <a:rPr lang="en-US" sz="1800" b="1" i="0" kern="1200" dirty="0" smtClean="0">
                <a:solidFill>
                  <a:schemeClr val="tx1"/>
                </a:solidFill>
                <a:effectLst/>
                <a:latin typeface="Arial Black"/>
                <a:ea typeface="+mn-ea"/>
                <a:cs typeface="Arial Black"/>
              </a:rPr>
              <a:t>shape, texture, and edge sharpness of each lesion from MR images Three distinct phenotypic “clusters” </a:t>
            </a:r>
            <a:r>
              <a:rPr lang="en-US" sz="1800" b="1" i="0" kern="1200" baseline="0" dirty="0" smtClean="0">
                <a:solidFill>
                  <a:schemeClr val="tx1"/>
                </a:solidFill>
                <a:effectLst/>
                <a:latin typeface="Arial Black"/>
                <a:ea typeface="+mn-ea"/>
                <a:cs typeface="Arial Black"/>
              </a:rPr>
              <a:t> emerged. Each of </a:t>
            </a:r>
            <a:r>
              <a:rPr lang="en-US" sz="1800" b="1" i="0" kern="1200" dirty="0" smtClean="0">
                <a:solidFill>
                  <a:schemeClr val="tx1"/>
                </a:solidFill>
                <a:effectLst/>
                <a:latin typeface="Arial Black"/>
                <a:ea typeface="+mn-ea"/>
                <a:cs typeface="Arial Black"/>
              </a:rPr>
              <a:t>these three clusters—pre-multifocal, spherical, and rim-enhancing, names reflecting their image features--mapped to a unique set of molecular signaling pathways using pathway activity estimates derived from the analysis of TCGA tumor copy number and gene expression.</a:t>
            </a:r>
            <a:r>
              <a:rPr lang="en-US" sz="1800" b="1" i="0" kern="1200" baseline="0" dirty="0" smtClean="0">
                <a:solidFill>
                  <a:schemeClr val="tx1"/>
                </a:solidFill>
                <a:effectLst/>
                <a:latin typeface="Arial Black"/>
                <a:ea typeface="+mn-ea"/>
                <a:cs typeface="Arial Black"/>
              </a:rPr>
              <a:t> </a:t>
            </a:r>
            <a:r>
              <a:rPr lang="en-US" sz="1800" b="1" i="0" kern="1200" dirty="0" smtClean="0">
                <a:solidFill>
                  <a:schemeClr val="tx1"/>
                </a:solidFill>
                <a:effectLst/>
                <a:latin typeface="Arial Black"/>
                <a:ea typeface="+mn-ea"/>
                <a:cs typeface="Arial Black"/>
              </a:rPr>
              <a:t>Distinct pathways, such as c-Kit and FOXA, were enriched in each cluster, indicating differential molecular activities as determined by the image features. Each cluster also demonstrated differential probabilities of survival, indicating prognostic importance. Our imaging method offers a noninvasive approach to stratify GBM patients and also provides unique sets of molecular signatures to inform targeted therapy and personalized treatment of GBM. </a:t>
            </a:r>
            <a:endParaRPr lang="en-US" sz="1800" b="1" i="0" dirty="0" smtClean="0">
              <a:latin typeface="Arial Black"/>
              <a:cs typeface="Arial Black"/>
            </a:endParaRPr>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34</a:t>
            </a:fld>
            <a:endParaRPr lang="en-US"/>
          </a:p>
        </p:txBody>
      </p:sp>
    </p:spTree>
    <p:extLst>
      <p:ext uri="{BB962C8B-B14F-4D97-AF65-F5344CB8AC3E}">
        <p14:creationId xmlns:p14="http://schemas.microsoft.com/office/powerpoint/2010/main" val="107925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latin typeface="+mn-lt"/>
                <a:ea typeface="+mn-ea"/>
                <a:cs typeface="+mn-cs"/>
              </a:rPr>
              <a:t>This</a:t>
            </a:r>
            <a:r>
              <a:rPr lang="en-US" sz="1200" b="1" i="0" kern="1200" baseline="0" dirty="0" smtClean="0">
                <a:solidFill>
                  <a:schemeClr val="tx1"/>
                </a:solidFill>
                <a:latin typeface="+mn-lt"/>
                <a:ea typeface="+mn-ea"/>
                <a:cs typeface="+mn-cs"/>
              </a:rPr>
              <a:t> project looked at associations between image features in whole slide pathology </a:t>
            </a:r>
            <a:r>
              <a:rPr lang="en-US" sz="1200" b="1" i="0" kern="1200" dirty="0" smtClean="0">
                <a:solidFill>
                  <a:schemeClr val="tx1"/>
                </a:solidFill>
                <a:latin typeface="+mn-lt"/>
                <a:ea typeface="+mn-ea"/>
                <a:cs typeface="+mn-cs"/>
              </a:rPr>
              <a:t>and identified clinically-relevant gender-based differences in lower grade </a:t>
            </a:r>
            <a:r>
              <a:rPr lang="en-US" sz="1200" b="1" i="0" kern="1200" dirty="0" err="1" smtClean="0">
                <a:solidFill>
                  <a:schemeClr val="tx1"/>
                </a:solidFill>
                <a:latin typeface="+mn-lt"/>
                <a:ea typeface="+mn-ea"/>
                <a:cs typeface="+mn-cs"/>
              </a:rPr>
              <a:t>gliomas</a:t>
            </a:r>
            <a:r>
              <a:rPr lang="en-US" sz="1200" b="1" i="0" kern="1200" dirty="0" smtClean="0">
                <a:solidFill>
                  <a:schemeClr val="tx1"/>
                </a:solidFill>
                <a:latin typeface="+mn-lt"/>
                <a:ea typeface="+mn-ea"/>
                <a:cs typeface="+mn-cs"/>
              </a:rPr>
              <a:t>. (a) They developed quantitative analytical methods to process whole slide histopathology images in a collection of these tumors to find characteristics that distinguish males and females and to predict the gender from those features; (b) We divided patients into 4 groups depending on whether their gender could be predicted by the pathology features and whether they were actually male/female; this defines 4 patient subtypes; (c) those subtypes, unlike the pooled males/females, have significant differences in survival; (d) We performed differential expression analysis on these disease subtypes, and we discovered four genes (OTX2, MAGEC2, PITX2, and NUP62CL) associated with a detrimental phenotype in females and a beneficial one in males.  These genes are involved in development of the pituitary gland—the brain region responsible for many sexually dimorphic traits.  Our results indicate a putative mechanism for the observed gender-based differences in survival.</a:t>
            </a:r>
            <a:endParaRPr lang="en-US" i="0"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35</a:t>
            </a:fld>
            <a:endParaRPr lang="en-US"/>
          </a:p>
        </p:txBody>
      </p:sp>
    </p:spTree>
    <p:extLst>
      <p:ext uri="{BB962C8B-B14F-4D97-AF65-F5344CB8AC3E}">
        <p14:creationId xmlns:p14="http://schemas.microsoft.com/office/powerpoint/2010/main" val="3709955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Search open last week, already 2 fantastic applicants</a:t>
            </a:r>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37</a:t>
            </a:fld>
            <a:endParaRPr lang="en-US"/>
          </a:p>
        </p:txBody>
      </p:sp>
    </p:spTree>
    <p:extLst>
      <p:ext uri="{BB962C8B-B14F-4D97-AF65-F5344CB8AC3E}">
        <p14:creationId xmlns:p14="http://schemas.microsoft.com/office/powerpoint/2010/main" val="33884703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Search open last week, already 2 fantastic applicants</a:t>
            </a:r>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38</a:t>
            </a:fld>
            <a:endParaRPr lang="en-US"/>
          </a:p>
        </p:txBody>
      </p:sp>
    </p:spTree>
    <p:extLst>
      <p:ext uri="{BB962C8B-B14F-4D97-AF65-F5344CB8AC3E}">
        <p14:creationId xmlns:p14="http://schemas.microsoft.com/office/powerpoint/2010/main" val="3388470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Search open last week, already 2 fantastic applicants</a:t>
            </a:r>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39</a:t>
            </a:fld>
            <a:endParaRPr lang="en-US"/>
          </a:p>
        </p:txBody>
      </p:sp>
    </p:spTree>
    <p:extLst>
      <p:ext uri="{BB962C8B-B14F-4D97-AF65-F5344CB8AC3E}">
        <p14:creationId xmlns:p14="http://schemas.microsoft.com/office/powerpoint/2010/main" val="3388470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Search open last week, already 2 fantastic applicants</a:t>
            </a:r>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40</a:t>
            </a:fld>
            <a:endParaRPr lang="en-US"/>
          </a:p>
        </p:txBody>
      </p:sp>
    </p:spTree>
    <p:extLst>
      <p:ext uri="{BB962C8B-B14F-4D97-AF65-F5344CB8AC3E}">
        <p14:creationId xmlns:p14="http://schemas.microsoft.com/office/powerpoint/2010/main" val="3388470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Curt newest, about one year, links us in tightly</a:t>
            </a:r>
            <a:r>
              <a:rPr lang="en-US" baseline="0" dirty="0" smtClean="0">
                <a:solidFill>
                  <a:schemeClr val="bg1"/>
                </a:solidFill>
              </a:rPr>
              <a:t> to the clinical enterprise for radiological knowledge and infrastructure for radiology research (PACS, RIS, Research PACS, etc.)</a:t>
            </a:r>
            <a:endParaRPr lang="en-US" dirty="0" smtClean="0">
              <a:solidFill>
                <a:schemeClr val="bg1"/>
              </a:solidFill>
            </a:endParaRPr>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4</a:t>
            </a:fld>
            <a:endParaRPr lang="en-US"/>
          </a:p>
        </p:txBody>
      </p:sp>
    </p:spTree>
    <p:extLst>
      <p:ext uri="{BB962C8B-B14F-4D97-AF65-F5344CB8AC3E}">
        <p14:creationId xmlns:p14="http://schemas.microsoft.com/office/powerpoint/2010/main" val="917162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active affiliated faculty, for example:</a:t>
            </a:r>
          </a:p>
          <a:p>
            <a:r>
              <a:rPr lang="en-US" dirty="0" smtClean="0"/>
              <a:t>Ann Leung:  radiogenomics of non-small cell lung cancer</a:t>
            </a:r>
          </a:p>
          <a:p>
            <a:r>
              <a:rPr lang="en-US" dirty="0" err="1" smtClean="0"/>
              <a:t>Jafi</a:t>
            </a:r>
            <a:r>
              <a:rPr lang="en-US" dirty="0" smtClean="0"/>
              <a:t> Lipson: breast density (with Daniel</a:t>
            </a:r>
            <a:r>
              <a:rPr lang="en-US" baseline="0" dirty="0" smtClean="0"/>
              <a:t> and 3DQ lab); breast MR tumor heterogeneity</a:t>
            </a:r>
          </a:p>
          <a:p>
            <a:r>
              <a:rPr lang="en-US" baseline="0" dirty="0" err="1" smtClean="0"/>
              <a:t>Nishita</a:t>
            </a:r>
            <a:r>
              <a:rPr lang="en-US" baseline="0" dirty="0" smtClean="0"/>
              <a:t>:  </a:t>
            </a:r>
            <a:r>
              <a:rPr lang="en-US" baseline="0" dirty="0" err="1" smtClean="0"/>
              <a:t>radiomics</a:t>
            </a:r>
            <a:r>
              <a:rPr lang="en-US" baseline="0" dirty="0" smtClean="0"/>
              <a:t>/radiogenomics of HCC for evaluation of tumor transplant candidates</a:t>
            </a:r>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5</a:t>
            </a:fld>
            <a:endParaRPr lang="en-US"/>
          </a:p>
        </p:txBody>
      </p:sp>
    </p:spTree>
    <p:extLst>
      <p:ext uri="{BB962C8B-B14F-4D97-AF65-F5344CB8AC3E}">
        <p14:creationId xmlns:p14="http://schemas.microsoft.com/office/powerpoint/2010/main" val="61863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active affiliated faculty, for example:</a:t>
            </a:r>
          </a:p>
          <a:p>
            <a:r>
              <a:rPr lang="en-US" dirty="0" smtClean="0"/>
              <a:t>Olivier Gevaert:  radiogenomics of non-small cell lung cancer</a:t>
            </a:r>
          </a:p>
          <a:p>
            <a:r>
              <a:rPr lang="en-US" dirty="0" err="1" smtClean="0"/>
              <a:t>Ruijiang</a:t>
            </a:r>
            <a:r>
              <a:rPr lang="en-US" dirty="0" smtClean="0"/>
              <a:t> Li  </a:t>
            </a:r>
            <a:r>
              <a:rPr lang="en-US" sz="1200" i="1" kern="1200" dirty="0" smtClean="0">
                <a:solidFill>
                  <a:schemeClr val="tx1"/>
                </a:solidFill>
                <a:effectLst/>
                <a:latin typeface="+mn-lt"/>
                <a:ea typeface="+mn-ea"/>
                <a:cs typeface="+mn-cs"/>
              </a:rPr>
              <a:t>Predicting distant metastasis in early-stage lung cancer by integrating PET and CT </a:t>
            </a:r>
            <a:endParaRPr lang="en-US" dirty="0" smtClean="0"/>
          </a:p>
          <a:p>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6</a:t>
            </a:fld>
            <a:endParaRPr lang="en-US"/>
          </a:p>
        </p:txBody>
      </p:sp>
    </p:spTree>
    <p:extLst>
      <p:ext uri="{BB962C8B-B14F-4D97-AF65-F5344CB8AC3E}">
        <p14:creationId xmlns:p14="http://schemas.microsoft.com/office/powerpoint/2010/main" val="618630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Times" charset="0"/>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Times" charset="0"/>
                <a:ea typeface="ＭＳ Ｐゴシック" charset="0"/>
                <a:cs typeface="ＭＳ Ｐゴシック" charset="0"/>
              </a:defRPr>
            </a:lvl1pPr>
            <a:lvl2pPr marL="742950" indent="-285750">
              <a:defRPr sz="1200">
                <a:solidFill>
                  <a:schemeClr val="tx1"/>
                </a:solidFill>
                <a:latin typeface="Times" charset="0"/>
                <a:ea typeface="ＭＳ Ｐゴシック" charset="0"/>
              </a:defRPr>
            </a:lvl2pPr>
            <a:lvl3pPr marL="1143000" indent="-228600">
              <a:defRPr sz="1200">
                <a:solidFill>
                  <a:schemeClr val="tx1"/>
                </a:solidFill>
                <a:latin typeface="Times" charset="0"/>
                <a:ea typeface="ＭＳ Ｐゴシック" charset="0"/>
              </a:defRPr>
            </a:lvl3pPr>
            <a:lvl4pPr marL="1600200" indent="-228600">
              <a:defRPr sz="1200">
                <a:solidFill>
                  <a:schemeClr val="tx1"/>
                </a:solidFill>
                <a:latin typeface="Times" charset="0"/>
                <a:ea typeface="ＭＳ Ｐゴシック" charset="0"/>
              </a:defRPr>
            </a:lvl4pPr>
            <a:lvl5pPr marL="2057400" indent="-228600">
              <a:defRPr sz="1200">
                <a:solidFill>
                  <a:schemeClr val="tx1"/>
                </a:solidFill>
                <a:latin typeface="Times" charset="0"/>
                <a:ea typeface="ＭＳ Ｐゴシック" charset="0"/>
              </a:defRPr>
            </a:lvl5pPr>
            <a:lvl6pPr marL="2514600" indent="-228600" eaLnBrk="0" fontAlgn="base" hangingPunct="0">
              <a:spcBef>
                <a:spcPct val="0"/>
              </a:spcBef>
              <a:spcAft>
                <a:spcPct val="0"/>
              </a:spcAft>
              <a:defRPr sz="1200">
                <a:solidFill>
                  <a:schemeClr val="tx1"/>
                </a:solidFill>
                <a:latin typeface="Times" charset="0"/>
                <a:ea typeface="ＭＳ Ｐゴシック" charset="0"/>
              </a:defRPr>
            </a:lvl6pPr>
            <a:lvl7pPr marL="2971800" indent="-228600" eaLnBrk="0" fontAlgn="base" hangingPunct="0">
              <a:spcBef>
                <a:spcPct val="0"/>
              </a:spcBef>
              <a:spcAft>
                <a:spcPct val="0"/>
              </a:spcAft>
              <a:defRPr sz="1200">
                <a:solidFill>
                  <a:schemeClr val="tx1"/>
                </a:solidFill>
                <a:latin typeface="Times" charset="0"/>
                <a:ea typeface="ＭＳ Ｐゴシック" charset="0"/>
              </a:defRPr>
            </a:lvl7pPr>
            <a:lvl8pPr marL="3429000" indent="-228600" eaLnBrk="0" fontAlgn="base" hangingPunct="0">
              <a:spcBef>
                <a:spcPct val="0"/>
              </a:spcBef>
              <a:spcAft>
                <a:spcPct val="0"/>
              </a:spcAft>
              <a:defRPr sz="1200">
                <a:solidFill>
                  <a:schemeClr val="tx1"/>
                </a:solidFill>
                <a:latin typeface="Times" charset="0"/>
                <a:ea typeface="ＭＳ Ｐゴシック" charset="0"/>
              </a:defRPr>
            </a:lvl8pPr>
            <a:lvl9pPr marL="3886200" indent="-228600" eaLnBrk="0" fontAlgn="base" hangingPunct="0">
              <a:spcBef>
                <a:spcPct val="0"/>
              </a:spcBef>
              <a:spcAft>
                <a:spcPct val="0"/>
              </a:spcAft>
              <a:defRPr sz="1200">
                <a:solidFill>
                  <a:schemeClr val="tx1"/>
                </a:solidFill>
                <a:latin typeface="Times" charset="0"/>
                <a:ea typeface="ＭＳ Ｐゴシック" charset="0"/>
              </a:defRPr>
            </a:lvl9pPr>
          </a:lstStyle>
          <a:p>
            <a:fld id="{89BD6F93-5D08-634B-A53E-5A6899967D8A}" type="slidenum">
              <a:rPr lang="en-US"/>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3D and quantitative medical imaging</a:t>
            </a:r>
          </a:p>
          <a:p>
            <a:r>
              <a:rPr lang="en-US" dirty="0" smtClean="0"/>
              <a:t>CT angiography,</a:t>
            </a:r>
            <a:r>
              <a:rPr lang="en-US" baseline="0" dirty="0" smtClean="0"/>
              <a:t> virtual </a:t>
            </a:r>
            <a:r>
              <a:rPr lang="en-US" baseline="0" dirty="0" err="1" smtClean="0"/>
              <a:t>colonscopy</a:t>
            </a:r>
            <a:r>
              <a:rPr lang="en-US" baseline="0" dirty="0" smtClean="0"/>
              <a:t>, sliding thin slab maximum intensity projection images, </a:t>
            </a:r>
            <a:endParaRPr lang="en-US" dirty="0"/>
          </a:p>
        </p:txBody>
      </p:sp>
      <p:sp>
        <p:nvSpPr>
          <p:cNvPr id="4" name="Slide Number Placeholder 3"/>
          <p:cNvSpPr>
            <a:spLocks noGrp="1"/>
          </p:cNvSpPr>
          <p:nvPr>
            <p:ph type="sldNum" sz="quarter" idx="10"/>
          </p:nvPr>
        </p:nvSpPr>
        <p:spPr/>
        <p:txBody>
          <a:bodyPr/>
          <a:lstStyle/>
          <a:p>
            <a:fld id="{81D5B590-00FB-7A4E-8686-48B1784BB27F}" type="slidenum">
              <a:rPr/>
              <a:pPr/>
              <a:t>21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3D and quantitative medical imaging</a:t>
            </a:r>
          </a:p>
          <a:p>
            <a:r>
              <a:rPr lang="en-US" dirty="0" smtClean="0"/>
              <a:t>CT angiography,</a:t>
            </a:r>
            <a:r>
              <a:rPr lang="en-US" baseline="0" dirty="0" smtClean="0"/>
              <a:t> virtual colonoscopy, sliding thin slab maximum intensity projection images, </a:t>
            </a:r>
            <a:endParaRPr lang="en-US" dirty="0"/>
          </a:p>
        </p:txBody>
      </p:sp>
      <p:sp>
        <p:nvSpPr>
          <p:cNvPr id="4" name="Slide Number Placeholder 3"/>
          <p:cNvSpPr>
            <a:spLocks noGrp="1"/>
          </p:cNvSpPr>
          <p:nvPr>
            <p:ph type="sldNum" sz="quarter" idx="10"/>
          </p:nvPr>
        </p:nvSpPr>
        <p:spPr/>
        <p:txBody>
          <a:bodyPr/>
          <a:lstStyle/>
          <a:p>
            <a:fld id="{81D5B590-00FB-7A4E-8686-48B1784BB27F}" type="slidenum">
              <a:rPr/>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3D and quantitative medical imaging</a:t>
            </a:r>
          </a:p>
          <a:p>
            <a:r>
              <a:rPr lang="en-US" dirty="0" smtClean="0"/>
              <a:t>CT angiography,</a:t>
            </a:r>
            <a:r>
              <a:rPr lang="en-US" baseline="0" dirty="0" smtClean="0"/>
              <a:t> virtual colonoscopy, sliding thin slab maximum intensity projection images, </a:t>
            </a:r>
            <a:endParaRPr lang="en-US" dirty="0"/>
          </a:p>
        </p:txBody>
      </p:sp>
      <p:sp>
        <p:nvSpPr>
          <p:cNvPr id="4" name="Slide Number Placeholder 3"/>
          <p:cNvSpPr>
            <a:spLocks noGrp="1"/>
          </p:cNvSpPr>
          <p:nvPr>
            <p:ph type="sldNum" sz="quarter" idx="10"/>
          </p:nvPr>
        </p:nvSpPr>
        <p:spPr/>
        <p:txBody>
          <a:bodyPr/>
          <a:lstStyle/>
          <a:p>
            <a:fld id="{81D5B590-00FB-7A4E-8686-48B1784BB27F}" type="slidenum">
              <a:rPr/>
              <a:pPr/>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Wouldn’t it be great if the semantic annotations could be gotten from radiology reports?  Well there is a long way to go;</a:t>
            </a:r>
            <a:r>
              <a:rPr lang="en-US" baseline="0" dirty="0" smtClean="0"/>
              <a:t> even going from a narrative to a structured report is challenging, a subject of natural language processing research.</a:t>
            </a:r>
          </a:p>
          <a:p>
            <a:r>
              <a:rPr lang="en-US" baseline="0" dirty="0" smtClean="0"/>
              <a:t>Curt’s lab has taken steps in that direction by using machine learning to categorize words in reports as objects, such as Anatomy right upper lobe), Anatomy Modifier (anterior), modality, Observation (mass), Observation modifier (calcified, size of) and notions of uncertainty (probably), by starting with a large corpus of reports and manually classifying words and then bootstrapping, and then correcting and bootstrapping again.  Once there is a mapping generated by the machine learning system, it can be applied to an un annotated report as shown. Ultimately, this real time categorization can be fed into real time decision support for radiologists.</a:t>
            </a:r>
            <a:endParaRPr lang="en-US" dirty="0"/>
          </a:p>
        </p:txBody>
      </p:sp>
      <p:sp>
        <p:nvSpPr>
          <p:cNvPr id="4" name="Slide Number Placeholder 3"/>
          <p:cNvSpPr>
            <a:spLocks noGrp="1"/>
          </p:cNvSpPr>
          <p:nvPr>
            <p:ph type="sldNum" sz="quarter" idx="10"/>
          </p:nvPr>
        </p:nvSpPr>
        <p:spPr/>
        <p:txBody>
          <a:bodyPr/>
          <a:lstStyle/>
          <a:p>
            <a:fld id="{F40C5F38-1042-524E-B4EB-878632759863}" type="slidenum">
              <a:rPr lang="en-US" smtClean="0"/>
              <a:pPr/>
              <a:t>31</a:t>
            </a:fld>
            <a:endParaRPr lang="en-US"/>
          </a:p>
        </p:txBody>
      </p:sp>
    </p:spTree>
    <p:extLst>
      <p:ext uri="{BB962C8B-B14F-4D97-AF65-F5344CB8AC3E}">
        <p14:creationId xmlns:p14="http://schemas.microsoft.com/office/powerpoint/2010/main" val="187982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B9A4A4C-394A-5B47-975D-3B3A5D92F9B0}" type="datetimeFigureOut">
              <a:rPr lang="en-US" smtClean="0"/>
              <a:pPr/>
              <a:t>9/17/15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D841EFF-EB8F-914F-91CF-E8FAB66E475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microsoft.com/office/2007/relationships/hdphoto" Target="../media/hdphoto1.wdp"/><Relationship Id="rId15" Type="http://schemas.openxmlformats.org/officeDocument/2006/relationships/image" Target="../media/image2.emf"/><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6000">
              <a:srgbClr val="071220">
                <a:alpha val="98000"/>
              </a:srgbClr>
            </a:gs>
            <a:gs pos="71000">
              <a:srgbClr val="12224E">
                <a:alpha val="87000"/>
              </a:srgbClr>
            </a:gs>
          </a:gsLst>
          <a:lin ang="51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descr="bkg.jpg"/>
          <p:cNvPicPr>
            <a:picLocks noChangeAspect="1"/>
          </p:cNvPicPr>
          <p:nvPr userDrawn="1"/>
        </p:nvPicPr>
        <p:blipFill rotWithShape="1">
          <a:blip r:embed="rId13">
            <a:alphaModFix amt="54000"/>
            <a:extLst>
              <a:ext uri="{BEBA8EAE-BF5A-486C-A8C5-ECC9F3942E4B}">
                <a14:imgProps xmlns:a14="http://schemas.microsoft.com/office/drawing/2010/main">
                  <a14:imgLayer r:embed="rId14">
                    <a14:imgEffect>
                      <a14:brightnessContrast bright="-83000" contrast="-19000"/>
                    </a14:imgEffect>
                  </a14:imgLayer>
                </a14:imgProps>
              </a:ext>
            </a:extLst>
          </a:blip>
          <a:srcRect r="25008"/>
          <a:stretch/>
        </p:blipFill>
        <p:spPr>
          <a:xfrm>
            <a:off x="0" y="2382"/>
            <a:ext cx="9144000" cy="6855618"/>
          </a:xfrm>
          <a:prstGeom prst="rect">
            <a:avLst/>
          </a:prstGeom>
        </p:spPr>
      </p:pic>
      <p:pic>
        <p:nvPicPr>
          <p:cNvPr id="7" name="Picture 6" descr="som_shield.ai.eps"/>
          <p:cNvPicPr>
            <a:picLocks noChangeAspect="1"/>
          </p:cNvPicPr>
          <p:nvPr userDrawn="1"/>
        </p:nvPicPr>
        <p:blipFill>
          <a:blip r:embed="rId15"/>
          <a:stretch>
            <a:fillRect/>
          </a:stretch>
        </p:blipFill>
        <p:spPr>
          <a:xfrm>
            <a:off x="152401" y="5927447"/>
            <a:ext cx="680801" cy="797814"/>
          </a:xfrm>
          <a:prstGeom prst="rect">
            <a:avLst/>
          </a:prstGeom>
        </p:spPr>
      </p:pic>
      <p:pic>
        <p:nvPicPr>
          <p:cNvPr id="10" name="Picture 9" descr="IBIIS logo preview.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922763" y="6063161"/>
            <a:ext cx="1122879" cy="52638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FFFFF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jpg"/><Relationship Id="rId1" Type="http://schemas.openxmlformats.org/officeDocument/2006/relationships/slideLayout" Target="../slideLayouts/slideLayout5.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jpeg"/><Relationship Id="rId10"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jpeg"/><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12.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jpg"/><Relationship Id="rId1" Type="http://schemas.openxmlformats.org/officeDocument/2006/relationships/slideLayout" Target="../slideLayouts/slideLayout7.xml"/><Relationship Id="rId2" Type="http://schemas.openxmlformats.org/officeDocument/2006/relationships/image" Target="../media/image55.jp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jpeg"/><Relationship Id="rId6" Type="http://schemas.microsoft.com/office/2007/relationships/hdphoto" Target="../media/hdphoto11.wdp"/><Relationship Id="rId7" Type="http://schemas.openxmlformats.org/officeDocument/2006/relationships/image" Target="../media/image59.jpg"/><Relationship Id="rId8" Type="http://schemas.openxmlformats.org/officeDocument/2006/relationships/image" Target="../media/image60.jpg"/><Relationship Id="rId9" Type="http://schemas.openxmlformats.org/officeDocument/2006/relationships/image" Target="../media/image61.jpg"/><Relationship Id="rId10" Type="http://schemas.openxmlformats.org/officeDocument/2006/relationships/image" Target="../media/image6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67.jpg"/><Relationship Id="rId5"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image" Target="../media/image6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0.jpeg"/><Relationship Id="rId4" Type="http://schemas.microsoft.com/office/2007/relationships/hdphoto" Target="../media/hdphoto12.wdp"/><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jpeg"/><Relationship Id="rId5" Type="http://schemas.microsoft.com/office/2007/relationships/hdphoto" Target="../media/hdphoto13.wdp"/><Relationship Id="rId6"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1" Type="http://schemas.openxmlformats.org/officeDocument/2006/relationships/image" Target="../media/image88.png"/><Relationship Id="rId12"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0.tiff"/><Relationship Id="rId4" Type="http://schemas.openxmlformats.org/officeDocument/2006/relationships/image" Target="../media/image81.png"/><Relationship Id="rId5" Type="http://schemas.openxmlformats.org/officeDocument/2006/relationships/image" Target="../media/image82.jpe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0"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g"/><Relationship Id="rId4" Type="http://schemas.openxmlformats.org/officeDocument/2006/relationships/image" Target="../media/image9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1" Type="http://schemas.openxmlformats.org/officeDocument/2006/relationships/image" Target="../media/image104.emf"/><Relationship Id="rId12" Type="http://schemas.openxmlformats.org/officeDocument/2006/relationships/image" Target="../media/image105.emf"/><Relationship Id="rId13" Type="http://schemas.openxmlformats.org/officeDocument/2006/relationships/image" Target="../media/image106.png"/><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7" Type="http://schemas.openxmlformats.org/officeDocument/2006/relationships/image" Target="../media/image100.png"/><Relationship Id="rId8" Type="http://schemas.openxmlformats.org/officeDocument/2006/relationships/image" Target="../media/image101.png"/><Relationship Id="rId9" Type="http://schemas.openxmlformats.org/officeDocument/2006/relationships/image" Target="../media/image102.emf"/><Relationship Id="rId10" Type="http://schemas.openxmlformats.org/officeDocument/2006/relationships/image" Target="../media/image10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09.jpg"/><Relationship Id="rId4" Type="http://schemas.openxmlformats.org/officeDocument/2006/relationships/image" Target="../media/image110.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34.xml.rels><?xml version="1.0" encoding="UTF-8" standalone="yes"?>
<Relationships xmlns="http://schemas.openxmlformats.org/package/2006/relationships"><Relationship Id="rId3" Type="http://schemas.openxmlformats.org/officeDocument/2006/relationships/image" Target="../media/image112.jpg"/><Relationship Id="rId4" Type="http://schemas.openxmlformats.org/officeDocument/2006/relationships/image" Target="../media/image11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microsoft.com/office/2007/relationships/hdphoto" Target="../media/hdphoto2.wdp"/><Relationship Id="rId6" Type="http://schemas.openxmlformats.org/officeDocument/2006/relationships/image" Target="../media/image10.jpeg"/><Relationship Id="rId7" Type="http://schemas.microsoft.com/office/2007/relationships/hdphoto" Target="../media/hdphoto3.wdp"/><Relationship Id="rId8"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11" Type="http://schemas.openxmlformats.org/officeDocument/2006/relationships/image" Target="../media/image19.jpg"/><Relationship Id="rId12" Type="http://schemas.openxmlformats.org/officeDocument/2006/relationships/image" Target="../media/image20.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jpeg"/><Relationship Id="rId4" Type="http://schemas.microsoft.com/office/2007/relationships/hdphoto" Target="../media/hdphoto4.wdp"/><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6.png"/><Relationship Id="rId9" Type="http://schemas.openxmlformats.org/officeDocument/2006/relationships/image" Target="../media/image17.png"/><Relationship Id="rId10"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5.wdp"/><Relationship Id="rId5" Type="http://schemas.openxmlformats.org/officeDocument/2006/relationships/image" Target="../media/image22.jpg"/><Relationship Id="rId6" Type="http://schemas.openxmlformats.org/officeDocument/2006/relationships/image" Target="../media/image23.jpeg"/><Relationship Id="rId7" Type="http://schemas.microsoft.com/office/2007/relationships/hdphoto" Target="../media/hdphoto6.wdp"/><Relationship Id="rId8" Type="http://schemas.openxmlformats.org/officeDocument/2006/relationships/image" Target="../media/image24.jpg"/><Relationship Id="rId9"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g"/><Relationship Id="rId5" Type="http://schemas.openxmlformats.org/officeDocument/2006/relationships/image" Target="../media/image29.jpg"/><Relationship Id="rId6"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1" Type="http://schemas.openxmlformats.org/officeDocument/2006/relationships/image" Target="../media/image37.png"/><Relationship Id="rId12" Type="http://schemas.openxmlformats.org/officeDocument/2006/relationships/image" Target="../media/image38.png"/><Relationship Id="rId13" Type="http://schemas.openxmlformats.org/officeDocument/2006/relationships/image" Target="../media/image39.png"/><Relationship Id="rId14"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image" Target="../media/image31.jpeg"/><Relationship Id="rId3" Type="http://schemas.microsoft.com/office/2007/relationships/hdphoto" Target="../media/hdphoto7.wdp"/><Relationship Id="rId4" Type="http://schemas.openxmlformats.org/officeDocument/2006/relationships/image" Target="../media/image32.jpeg"/><Relationship Id="rId5" Type="http://schemas.openxmlformats.org/officeDocument/2006/relationships/image" Target="../media/image33.jpeg"/><Relationship Id="rId6" Type="http://schemas.microsoft.com/office/2007/relationships/hdphoto" Target="../media/hdphoto8.wdp"/><Relationship Id="rId7" Type="http://schemas.openxmlformats.org/officeDocument/2006/relationships/image" Target="../media/image34.png"/><Relationship Id="rId8" Type="http://schemas.openxmlformats.org/officeDocument/2006/relationships/image" Target="../media/image35.jpeg"/><Relationship Id="rId9" Type="http://schemas.microsoft.com/office/2007/relationships/hdphoto" Target="../media/hdphoto9.wdp"/><Relationship Id="rId10"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071220">
                <a:alpha val="98000"/>
              </a:srgbClr>
            </a:gs>
            <a:gs pos="77000">
              <a:srgbClr val="12224E">
                <a:alpha val="87000"/>
              </a:srgbClr>
            </a:gs>
          </a:gsLst>
          <a:lin ang="5100000" scaled="0"/>
          <a:tileRect/>
        </a:gradFill>
        <a:effectLst/>
      </p:bgPr>
    </p:bg>
    <p:spTree>
      <p:nvGrpSpPr>
        <p:cNvPr id="1" name=""/>
        <p:cNvGrpSpPr/>
        <p:nvPr/>
      </p:nvGrpSpPr>
      <p:grpSpPr>
        <a:xfrm>
          <a:off x="0" y="0"/>
          <a:ext cx="0" cy="0"/>
          <a:chOff x="0" y="0"/>
          <a:chExt cx="0" cy="0"/>
        </a:xfrm>
      </p:grpSpPr>
      <p:sp>
        <p:nvSpPr>
          <p:cNvPr id="6" name="TextBox 5"/>
          <p:cNvSpPr txBox="1"/>
          <p:nvPr/>
        </p:nvSpPr>
        <p:spPr>
          <a:xfrm>
            <a:off x="3661209" y="6255828"/>
            <a:ext cx="2451656" cy="400110"/>
          </a:xfrm>
          <a:prstGeom prst="rect">
            <a:avLst/>
          </a:prstGeom>
          <a:noFill/>
        </p:spPr>
        <p:txBody>
          <a:bodyPr wrap="square" rtlCol="0">
            <a:spAutoFit/>
          </a:bodyPr>
          <a:lstStyle/>
          <a:p>
            <a:r>
              <a:rPr lang="en-US" sz="2000" b="1" dirty="0" smtClean="0">
                <a:latin typeface="Arial"/>
                <a:cs typeface="Arial"/>
              </a:rPr>
              <a:t>IBIIS Retreat 2013</a:t>
            </a:r>
            <a:endParaRPr lang="en-US" sz="2000" dirty="0" smtClean="0">
              <a:latin typeface="Arial"/>
              <a:cs typeface="Arial"/>
            </a:endParaRPr>
          </a:p>
        </p:txBody>
      </p:sp>
      <p:pic>
        <p:nvPicPr>
          <p:cNvPr id="7" name="Picture 6" descr="IBIIS logo previe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2763" y="5861099"/>
            <a:ext cx="1122879" cy="526387"/>
          </a:xfrm>
          <a:prstGeom prst="rect">
            <a:avLst/>
          </a:prstGeom>
        </p:spPr>
      </p:pic>
      <p:grpSp>
        <p:nvGrpSpPr>
          <p:cNvPr id="15" name="Group 14"/>
          <p:cNvGrpSpPr/>
          <p:nvPr/>
        </p:nvGrpSpPr>
        <p:grpSpPr>
          <a:xfrm>
            <a:off x="-3942" y="1573704"/>
            <a:ext cx="4564784" cy="2739259"/>
            <a:chOff x="-3942" y="-11443"/>
            <a:chExt cx="4564784" cy="2739259"/>
          </a:xfrm>
        </p:grpSpPr>
        <p:pic>
          <p:nvPicPr>
            <p:cNvPr id="10" name="Picture 9" descr="image.img.476.high.jpeg"/>
            <p:cNvPicPr>
              <a:picLocks noChangeAspect="1"/>
            </p:cNvPicPr>
            <p:nvPr/>
          </p:nvPicPr>
          <p:blipFill rotWithShape="1">
            <a:blip r:embed="rId4">
              <a:extLst>
                <a:ext uri="{28A0092B-C50C-407E-A947-70E740481C1C}">
                  <a14:useLocalDpi xmlns:a14="http://schemas.microsoft.com/office/drawing/2010/main" val="0"/>
                </a:ext>
              </a:extLst>
            </a:blip>
            <a:srcRect t="9892"/>
            <a:stretch/>
          </p:blipFill>
          <p:spPr>
            <a:xfrm>
              <a:off x="-3942" y="-11443"/>
              <a:ext cx="4564784" cy="2739259"/>
            </a:xfrm>
            <a:prstGeom prst="rect">
              <a:avLst/>
            </a:prstGeom>
          </p:spPr>
        </p:pic>
        <p:sp>
          <p:nvSpPr>
            <p:cNvPr id="11" name="TextBox 10"/>
            <p:cNvSpPr txBox="1"/>
            <p:nvPr/>
          </p:nvSpPr>
          <p:spPr>
            <a:xfrm>
              <a:off x="1855197" y="2142940"/>
              <a:ext cx="846506" cy="461665"/>
            </a:xfrm>
            <a:prstGeom prst="rect">
              <a:avLst/>
            </a:prstGeom>
            <a:solidFill>
              <a:schemeClr val="tx1"/>
            </a:solidFill>
          </p:spPr>
          <p:txBody>
            <a:bodyPr wrap="none" rtlCol="0">
              <a:spAutoFit/>
            </a:bodyPr>
            <a:lstStyle/>
            <a:p>
              <a:r>
                <a:rPr lang="en-US" sz="2400" b="1" dirty="0" smtClean="0">
                  <a:solidFill>
                    <a:srgbClr val="FEFEDB"/>
                  </a:solidFill>
                  <a:latin typeface="Arial"/>
                  <a:cs typeface="Arial"/>
                </a:rPr>
                <a:t>2011</a:t>
              </a:r>
              <a:endParaRPr lang="en-US" sz="2400" b="1" dirty="0">
                <a:solidFill>
                  <a:srgbClr val="FEFEDB"/>
                </a:solidFill>
                <a:latin typeface="Arial"/>
                <a:cs typeface="Arial"/>
              </a:endParaRPr>
            </a:p>
          </p:txBody>
        </p:sp>
      </p:grpSp>
      <p:grpSp>
        <p:nvGrpSpPr>
          <p:cNvPr id="16" name="Group 15"/>
          <p:cNvGrpSpPr/>
          <p:nvPr/>
        </p:nvGrpSpPr>
        <p:grpSpPr>
          <a:xfrm>
            <a:off x="4388102" y="1585146"/>
            <a:ext cx="4755898" cy="2724699"/>
            <a:chOff x="4388102" y="-1"/>
            <a:chExt cx="4755898" cy="2724699"/>
          </a:xfrm>
        </p:grpSpPr>
        <p:pic>
          <p:nvPicPr>
            <p:cNvPr id="9" name="Picture 8" descr="image.img.476.high.jpeg"/>
            <p:cNvPicPr>
              <a:picLocks noChangeAspect="1"/>
            </p:cNvPicPr>
            <p:nvPr/>
          </p:nvPicPr>
          <p:blipFill rotWithShape="1">
            <a:blip r:embed="rId5">
              <a:extLst>
                <a:ext uri="{28A0092B-C50C-407E-A947-70E740481C1C}">
                  <a14:useLocalDpi xmlns:a14="http://schemas.microsoft.com/office/drawing/2010/main" val="0"/>
                </a:ext>
              </a:extLst>
            </a:blip>
            <a:srcRect r="3852" b="3961"/>
            <a:stretch/>
          </p:blipFill>
          <p:spPr>
            <a:xfrm>
              <a:off x="4388102" y="-1"/>
              <a:ext cx="4755898" cy="2724699"/>
            </a:xfrm>
            <a:prstGeom prst="rect">
              <a:avLst/>
            </a:prstGeom>
          </p:spPr>
        </p:pic>
        <p:sp>
          <p:nvSpPr>
            <p:cNvPr id="12" name="TextBox 11"/>
            <p:cNvSpPr txBox="1"/>
            <p:nvPr/>
          </p:nvSpPr>
          <p:spPr>
            <a:xfrm>
              <a:off x="6331377" y="2142940"/>
              <a:ext cx="869349" cy="461665"/>
            </a:xfrm>
            <a:prstGeom prst="rect">
              <a:avLst/>
            </a:prstGeom>
            <a:solidFill>
              <a:schemeClr val="tx1"/>
            </a:solidFill>
          </p:spPr>
          <p:txBody>
            <a:bodyPr wrap="none" rtlCol="0">
              <a:spAutoFit/>
            </a:bodyPr>
            <a:lstStyle/>
            <a:p>
              <a:r>
                <a:rPr lang="en-US" sz="2400" b="1" dirty="0" smtClean="0">
                  <a:solidFill>
                    <a:srgbClr val="FEFEDB"/>
                  </a:solidFill>
                  <a:latin typeface="Arial"/>
                  <a:cs typeface="Arial"/>
                </a:rPr>
                <a:t>2012</a:t>
              </a:r>
              <a:endParaRPr lang="en-US" sz="2400" b="1" dirty="0">
                <a:solidFill>
                  <a:srgbClr val="FEFEDB"/>
                </a:solidFill>
                <a:latin typeface="Arial"/>
                <a:cs typeface="Arial"/>
              </a:endParaRPr>
            </a:p>
          </p:txBody>
        </p:sp>
      </p:grpSp>
      <p:grpSp>
        <p:nvGrpSpPr>
          <p:cNvPr id="17" name="Group 16"/>
          <p:cNvGrpSpPr/>
          <p:nvPr/>
        </p:nvGrpSpPr>
        <p:grpSpPr>
          <a:xfrm>
            <a:off x="4519390" y="4309843"/>
            <a:ext cx="4617656" cy="2346095"/>
            <a:chOff x="4519390" y="2724696"/>
            <a:chExt cx="4617656" cy="2346095"/>
          </a:xfrm>
        </p:grpSpPr>
        <p:pic>
          <p:nvPicPr>
            <p:cNvPr id="8" name="Picture 7" descr="image.img.476.high.jpeg"/>
            <p:cNvPicPr>
              <a:picLocks noChangeAspect="1"/>
            </p:cNvPicPr>
            <p:nvPr/>
          </p:nvPicPr>
          <p:blipFill rotWithShape="1">
            <a:blip r:embed="rId6">
              <a:extLst>
                <a:ext uri="{28A0092B-C50C-407E-A947-70E740481C1C}">
                  <a14:useLocalDpi xmlns:a14="http://schemas.microsoft.com/office/drawing/2010/main" val="0"/>
                </a:ext>
              </a:extLst>
            </a:blip>
            <a:srcRect t="18780" b="4687"/>
            <a:stretch/>
          </p:blipFill>
          <p:spPr>
            <a:xfrm>
              <a:off x="4519390" y="2724696"/>
              <a:ext cx="4617656" cy="2346095"/>
            </a:xfrm>
            <a:prstGeom prst="rect">
              <a:avLst/>
            </a:prstGeom>
          </p:spPr>
        </p:pic>
        <p:sp>
          <p:nvSpPr>
            <p:cNvPr id="13" name="TextBox 12"/>
            <p:cNvSpPr txBox="1"/>
            <p:nvPr/>
          </p:nvSpPr>
          <p:spPr>
            <a:xfrm>
              <a:off x="6331377" y="4420074"/>
              <a:ext cx="869349" cy="461665"/>
            </a:xfrm>
            <a:prstGeom prst="rect">
              <a:avLst/>
            </a:prstGeom>
            <a:solidFill>
              <a:schemeClr val="tx1"/>
            </a:solidFill>
          </p:spPr>
          <p:txBody>
            <a:bodyPr wrap="none" rtlCol="0">
              <a:spAutoFit/>
            </a:bodyPr>
            <a:lstStyle/>
            <a:p>
              <a:r>
                <a:rPr lang="en-US" sz="2400" b="1" dirty="0" smtClean="0">
                  <a:solidFill>
                    <a:srgbClr val="FEFEDB"/>
                  </a:solidFill>
                  <a:latin typeface="Arial"/>
                  <a:cs typeface="Arial"/>
                </a:rPr>
                <a:t>2014</a:t>
              </a:r>
              <a:endParaRPr lang="en-US" sz="2400" b="1" dirty="0">
                <a:solidFill>
                  <a:srgbClr val="FEFEDB"/>
                </a:solidFill>
                <a:latin typeface="Arial"/>
                <a:cs typeface="Arial"/>
              </a:endParaRPr>
            </a:p>
          </p:txBody>
        </p:sp>
      </p:grpSp>
      <p:grpSp>
        <p:nvGrpSpPr>
          <p:cNvPr id="18" name="Group 17"/>
          <p:cNvGrpSpPr/>
          <p:nvPr/>
        </p:nvGrpSpPr>
        <p:grpSpPr>
          <a:xfrm>
            <a:off x="11670" y="4312963"/>
            <a:ext cx="4533561" cy="2342975"/>
            <a:chOff x="11670" y="2727816"/>
            <a:chExt cx="4533561" cy="2342975"/>
          </a:xfrm>
        </p:grpSpPr>
        <p:pic>
          <p:nvPicPr>
            <p:cNvPr id="3" name="Picture 2" descr="image.img.476.high.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670" y="2727816"/>
              <a:ext cx="4533561" cy="2342975"/>
            </a:xfrm>
            <a:prstGeom prst="rect">
              <a:avLst/>
            </a:prstGeom>
          </p:spPr>
        </p:pic>
        <p:sp>
          <p:nvSpPr>
            <p:cNvPr id="14" name="TextBox 13"/>
            <p:cNvSpPr txBox="1"/>
            <p:nvPr/>
          </p:nvSpPr>
          <p:spPr>
            <a:xfrm>
              <a:off x="1843776" y="4420074"/>
              <a:ext cx="869349" cy="461665"/>
            </a:xfrm>
            <a:prstGeom prst="rect">
              <a:avLst/>
            </a:prstGeom>
            <a:solidFill>
              <a:schemeClr val="tx1"/>
            </a:solidFill>
          </p:spPr>
          <p:txBody>
            <a:bodyPr wrap="none" rtlCol="0">
              <a:spAutoFit/>
            </a:bodyPr>
            <a:lstStyle/>
            <a:p>
              <a:r>
                <a:rPr lang="en-US" sz="2400" b="1" dirty="0" smtClean="0">
                  <a:solidFill>
                    <a:srgbClr val="FEFEDB"/>
                  </a:solidFill>
                  <a:latin typeface="Arial"/>
                  <a:cs typeface="Arial"/>
                </a:rPr>
                <a:t>2013</a:t>
              </a:r>
              <a:endParaRPr lang="en-US" sz="2400" b="1" dirty="0">
                <a:solidFill>
                  <a:srgbClr val="FEFEDB"/>
                </a:solidFill>
                <a:latin typeface="Arial"/>
                <a:cs typeface="Arial"/>
              </a:endParaRPr>
            </a:p>
          </p:txBody>
        </p:sp>
      </p:grpSp>
      <p:sp>
        <p:nvSpPr>
          <p:cNvPr id="19" name="TextBox 18"/>
          <p:cNvSpPr txBox="1"/>
          <p:nvPr/>
        </p:nvSpPr>
        <p:spPr>
          <a:xfrm>
            <a:off x="649356" y="174301"/>
            <a:ext cx="7845288"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sz="3600" b="1" i="1" dirty="0" smtClean="0">
                <a:solidFill>
                  <a:srgbClr val="FFFF00"/>
                </a:solidFill>
                <a:latin typeface="Arial"/>
                <a:cs typeface="Arial"/>
              </a:rPr>
              <a:t>IBIIS: Integrative Biomedical Imaging Informatics at Stanford</a:t>
            </a:r>
            <a:endParaRPr lang="en-US" sz="3600" b="1" i="1" dirty="0">
              <a:solidFill>
                <a:srgbClr val="FFFF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5-09-15 at 4.27.15 PM.png"/>
          <p:cNvPicPr>
            <a:picLocks noChangeAspect="1"/>
          </p:cNvPicPr>
          <p:nvPr/>
        </p:nvPicPr>
        <p:blipFill rotWithShape="1">
          <a:blip r:embed="rId2">
            <a:extLst>
              <a:ext uri="{28A0092B-C50C-407E-A947-70E740481C1C}">
                <a14:useLocalDpi xmlns:a14="http://schemas.microsoft.com/office/drawing/2010/main" val="0"/>
              </a:ext>
            </a:extLst>
          </a:blip>
          <a:srcRect l="5464" r="368" b="16779"/>
          <a:stretch/>
        </p:blipFill>
        <p:spPr>
          <a:xfrm>
            <a:off x="4128231" y="3776807"/>
            <a:ext cx="887538" cy="1004965"/>
          </a:xfrm>
          <a:prstGeom prst="rect">
            <a:avLst/>
          </a:prstGeom>
        </p:spPr>
      </p:pic>
      <p:pic>
        <p:nvPicPr>
          <p:cNvPr id="17" name="Picture 16" descr="Screen Shot 2015-09-15 at 4.27.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6540" y="2388283"/>
            <a:ext cx="802082" cy="1033190"/>
          </a:xfrm>
          <a:prstGeom prst="rect">
            <a:avLst/>
          </a:prstGeom>
        </p:spPr>
      </p:pic>
      <p:pic>
        <p:nvPicPr>
          <p:cNvPr id="19" name="Picture 18" descr="Screen Shot 2015-09-15 at 4.27.50 PM.png"/>
          <p:cNvPicPr>
            <a:picLocks noChangeAspect="1"/>
          </p:cNvPicPr>
          <p:nvPr/>
        </p:nvPicPr>
        <p:blipFill rotWithShape="1">
          <a:blip r:embed="rId4">
            <a:extLst>
              <a:ext uri="{28A0092B-C50C-407E-A947-70E740481C1C}">
                <a14:useLocalDpi xmlns:a14="http://schemas.microsoft.com/office/drawing/2010/main" val="0"/>
              </a:ext>
            </a:extLst>
          </a:blip>
          <a:srcRect l="8110" t="6650" r="5603" b="12334"/>
          <a:stretch/>
        </p:blipFill>
        <p:spPr>
          <a:xfrm>
            <a:off x="6583671" y="3763449"/>
            <a:ext cx="985922" cy="1031681"/>
          </a:xfrm>
          <a:prstGeom prst="rect">
            <a:avLst/>
          </a:prstGeom>
        </p:spPr>
      </p:pic>
      <p:pic>
        <p:nvPicPr>
          <p:cNvPr id="20" name="Picture 19" descr="Screen Shot 2015-09-15 at 4.27.55 PM.png"/>
          <p:cNvPicPr>
            <a:picLocks noChangeAspect="1"/>
          </p:cNvPicPr>
          <p:nvPr/>
        </p:nvPicPr>
        <p:blipFill rotWithShape="1">
          <a:blip r:embed="rId5">
            <a:extLst>
              <a:ext uri="{28A0092B-C50C-407E-A947-70E740481C1C}">
                <a14:useLocalDpi xmlns:a14="http://schemas.microsoft.com/office/drawing/2010/main" val="0"/>
              </a:ext>
            </a:extLst>
          </a:blip>
          <a:srcRect l="5814" r="7351" b="11615"/>
          <a:stretch/>
        </p:blipFill>
        <p:spPr>
          <a:xfrm>
            <a:off x="6583671" y="969020"/>
            <a:ext cx="948422" cy="1070919"/>
          </a:xfrm>
          <a:prstGeom prst="rect">
            <a:avLst/>
          </a:prstGeom>
        </p:spPr>
      </p:pic>
      <p:sp>
        <p:nvSpPr>
          <p:cNvPr id="24" name="Rectangle 23"/>
          <p:cNvSpPr/>
          <p:nvPr/>
        </p:nvSpPr>
        <p:spPr>
          <a:xfrm>
            <a:off x="3785975" y="4781772"/>
            <a:ext cx="1572051" cy="369332"/>
          </a:xfrm>
          <a:prstGeom prst="rect">
            <a:avLst/>
          </a:prstGeom>
        </p:spPr>
        <p:txBody>
          <a:bodyPr wrap="square">
            <a:spAutoFit/>
          </a:bodyPr>
          <a:lstStyle/>
          <a:p>
            <a:pPr algn="ctr"/>
            <a:r>
              <a:rPr lang="en-US" dirty="0" err="1" smtClean="0">
                <a:solidFill>
                  <a:srgbClr val="FEFEDB"/>
                </a:solidFill>
                <a:latin typeface="Arial"/>
                <a:cs typeface="Arial"/>
              </a:rPr>
              <a:t>Hakan</a:t>
            </a:r>
            <a:r>
              <a:rPr lang="en-US" dirty="0" smtClean="0">
                <a:solidFill>
                  <a:srgbClr val="FEFEDB"/>
                </a:solidFill>
                <a:latin typeface="Arial"/>
                <a:cs typeface="Arial"/>
              </a:rPr>
              <a:t> </a:t>
            </a:r>
            <a:r>
              <a:rPr lang="en-US" dirty="0" err="1" smtClean="0">
                <a:solidFill>
                  <a:srgbClr val="FEFEDB"/>
                </a:solidFill>
                <a:latin typeface="Arial"/>
                <a:cs typeface="Arial"/>
              </a:rPr>
              <a:t>Bulu</a:t>
            </a:r>
            <a:endParaRPr lang="en-US" dirty="0" smtClean="0">
              <a:solidFill>
                <a:srgbClr val="FEFEDB"/>
              </a:solidFill>
              <a:latin typeface="Arial"/>
              <a:cs typeface="Arial"/>
            </a:endParaRPr>
          </a:p>
        </p:txBody>
      </p:sp>
      <p:sp>
        <p:nvSpPr>
          <p:cNvPr id="26" name="Rectangle 25"/>
          <p:cNvSpPr/>
          <p:nvPr/>
        </p:nvSpPr>
        <p:spPr>
          <a:xfrm>
            <a:off x="1122124" y="4781772"/>
            <a:ext cx="1961462" cy="369332"/>
          </a:xfrm>
          <a:prstGeom prst="rect">
            <a:avLst/>
          </a:prstGeom>
        </p:spPr>
        <p:txBody>
          <a:bodyPr wrap="square">
            <a:spAutoFit/>
          </a:bodyPr>
          <a:lstStyle/>
          <a:p>
            <a:pPr algn="ctr"/>
            <a:r>
              <a:rPr lang="en-US" dirty="0" smtClean="0">
                <a:solidFill>
                  <a:srgbClr val="FEFEDB"/>
                </a:solidFill>
                <a:latin typeface="Arial"/>
                <a:cs typeface="Arial"/>
              </a:rPr>
              <a:t>David Knowles</a:t>
            </a:r>
          </a:p>
        </p:txBody>
      </p:sp>
      <p:sp>
        <p:nvSpPr>
          <p:cNvPr id="27" name="Rectangle 26"/>
          <p:cNvSpPr/>
          <p:nvPr/>
        </p:nvSpPr>
        <p:spPr>
          <a:xfrm>
            <a:off x="6271857" y="4781772"/>
            <a:ext cx="1572051" cy="369332"/>
          </a:xfrm>
          <a:prstGeom prst="rect">
            <a:avLst/>
          </a:prstGeom>
        </p:spPr>
        <p:txBody>
          <a:bodyPr wrap="square">
            <a:spAutoFit/>
          </a:bodyPr>
          <a:lstStyle/>
          <a:p>
            <a:pPr algn="ctr"/>
            <a:r>
              <a:rPr lang="en-US" dirty="0" err="1" smtClean="0">
                <a:solidFill>
                  <a:srgbClr val="FEFEDB"/>
                </a:solidFill>
                <a:latin typeface="Arial"/>
                <a:cs typeface="Arial"/>
              </a:rPr>
              <a:t>Assaf</a:t>
            </a:r>
            <a:r>
              <a:rPr lang="en-US" dirty="0" smtClean="0">
                <a:solidFill>
                  <a:srgbClr val="FEFEDB"/>
                </a:solidFill>
                <a:latin typeface="Arial"/>
                <a:cs typeface="Arial"/>
              </a:rPr>
              <a:t> </a:t>
            </a:r>
            <a:r>
              <a:rPr lang="en-US" dirty="0" err="1" smtClean="0">
                <a:solidFill>
                  <a:srgbClr val="FEFEDB"/>
                </a:solidFill>
                <a:latin typeface="Arial"/>
                <a:cs typeface="Arial"/>
              </a:rPr>
              <a:t>Hoogi</a:t>
            </a:r>
            <a:endParaRPr lang="en-US" dirty="0" smtClean="0">
              <a:solidFill>
                <a:srgbClr val="FEFEDB"/>
              </a:solidFill>
              <a:latin typeface="Arial"/>
              <a:cs typeface="Arial"/>
            </a:endParaRPr>
          </a:p>
        </p:txBody>
      </p:sp>
      <p:sp>
        <p:nvSpPr>
          <p:cNvPr id="28" name="Rectangle 27"/>
          <p:cNvSpPr/>
          <p:nvPr/>
        </p:nvSpPr>
        <p:spPr>
          <a:xfrm>
            <a:off x="5766195" y="3394117"/>
            <a:ext cx="2510807" cy="369332"/>
          </a:xfrm>
          <a:prstGeom prst="rect">
            <a:avLst/>
          </a:prstGeom>
        </p:spPr>
        <p:txBody>
          <a:bodyPr wrap="square">
            <a:spAutoFit/>
          </a:bodyPr>
          <a:lstStyle/>
          <a:p>
            <a:pPr algn="ctr"/>
            <a:r>
              <a:rPr lang="en-US" dirty="0" smtClean="0">
                <a:solidFill>
                  <a:srgbClr val="FEFEDB"/>
                </a:solidFill>
                <a:latin typeface="Arial"/>
                <a:cs typeface="Arial"/>
              </a:rPr>
              <a:t>Marina </a:t>
            </a:r>
            <a:r>
              <a:rPr lang="en-US" dirty="0" err="1" smtClean="0">
                <a:solidFill>
                  <a:srgbClr val="FEFEDB"/>
                </a:solidFill>
                <a:latin typeface="Arial"/>
                <a:cs typeface="Arial"/>
              </a:rPr>
              <a:t>Bendersky</a:t>
            </a:r>
            <a:endParaRPr lang="en-US" dirty="0" smtClean="0">
              <a:solidFill>
                <a:srgbClr val="FEFEDB"/>
              </a:solidFill>
              <a:latin typeface="Arial"/>
              <a:cs typeface="Arial"/>
            </a:endParaRPr>
          </a:p>
        </p:txBody>
      </p:sp>
      <p:sp>
        <p:nvSpPr>
          <p:cNvPr id="30" name="Rectangle 29"/>
          <p:cNvSpPr/>
          <p:nvPr/>
        </p:nvSpPr>
        <p:spPr>
          <a:xfrm>
            <a:off x="6051905" y="1977886"/>
            <a:ext cx="2084523" cy="369332"/>
          </a:xfrm>
          <a:prstGeom prst="rect">
            <a:avLst/>
          </a:prstGeom>
        </p:spPr>
        <p:txBody>
          <a:bodyPr wrap="square">
            <a:spAutoFit/>
          </a:bodyPr>
          <a:lstStyle/>
          <a:p>
            <a:pPr algn="ctr"/>
            <a:r>
              <a:rPr lang="en-US" dirty="0" smtClean="0">
                <a:solidFill>
                  <a:srgbClr val="FEFEDB"/>
                </a:solidFill>
                <a:latin typeface="Arial"/>
                <a:cs typeface="Arial"/>
              </a:rPr>
              <a:t>Luis de </a:t>
            </a:r>
            <a:r>
              <a:rPr lang="en-US" dirty="0" err="1" smtClean="0">
                <a:solidFill>
                  <a:srgbClr val="FEFEDB"/>
                </a:solidFill>
                <a:latin typeface="Arial"/>
                <a:cs typeface="Arial"/>
              </a:rPr>
              <a:t>Sisternes</a:t>
            </a:r>
            <a:endParaRPr lang="en-US" dirty="0" smtClean="0">
              <a:solidFill>
                <a:srgbClr val="FEFEDB"/>
              </a:solidFill>
              <a:latin typeface="Arial"/>
              <a:cs typeface="Arial"/>
            </a:endParaRPr>
          </a:p>
        </p:txBody>
      </p:sp>
      <p:pic>
        <p:nvPicPr>
          <p:cNvPr id="35" name="Picture 34" descr="Screen Shot 2015-09-15 at 4.47.56 PM.png"/>
          <p:cNvPicPr>
            <a:picLocks noChangeAspect="1"/>
          </p:cNvPicPr>
          <p:nvPr/>
        </p:nvPicPr>
        <p:blipFill rotWithShape="1">
          <a:blip r:embed="rId6">
            <a:extLst>
              <a:ext uri="{28A0092B-C50C-407E-A947-70E740481C1C}">
                <a14:useLocalDpi xmlns:a14="http://schemas.microsoft.com/office/drawing/2010/main" val="0"/>
              </a:ext>
            </a:extLst>
          </a:blip>
          <a:srcRect l="17004" t="9234" r="19345"/>
          <a:stretch/>
        </p:blipFill>
        <p:spPr>
          <a:xfrm>
            <a:off x="1629961" y="913853"/>
            <a:ext cx="855996" cy="1126086"/>
          </a:xfrm>
          <a:prstGeom prst="rect">
            <a:avLst/>
          </a:prstGeom>
        </p:spPr>
      </p:pic>
      <p:sp>
        <p:nvSpPr>
          <p:cNvPr id="36" name="Rectangle 35"/>
          <p:cNvSpPr/>
          <p:nvPr/>
        </p:nvSpPr>
        <p:spPr>
          <a:xfrm>
            <a:off x="1231971" y="1977886"/>
            <a:ext cx="1741769" cy="369332"/>
          </a:xfrm>
          <a:prstGeom prst="rect">
            <a:avLst/>
          </a:prstGeom>
        </p:spPr>
        <p:txBody>
          <a:bodyPr wrap="square">
            <a:spAutoFit/>
          </a:bodyPr>
          <a:lstStyle/>
          <a:p>
            <a:pPr algn="ctr"/>
            <a:r>
              <a:rPr lang="en-US" dirty="0" err="1" smtClean="0">
                <a:solidFill>
                  <a:srgbClr val="FEFEDB"/>
                </a:solidFill>
                <a:latin typeface="Arial"/>
                <a:cs typeface="Arial"/>
              </a:rPr>
              <a:t>Weiruo</a:t>
            </a:r>
            <a:r>
              <a:rPr lang="en-US" dirty="0" smtClean="0">
                <a:solidFill>
                  <a:srgbClr val="FEFEDB"/>
                </a:solidFill>
                <a:latin typeface="Arial"/>
                <a:cs typeface="Arial"/>
              </a:rPr>
              <a:t> Zhang</a:t>
            </a:r>
          </a:p>
        </p:txBody>
      </p:sp>
      <p:pic>
        <p:nvPicPr>
          <p:cNvPr id="37" name="Picture 36" descr="Screen Shot 2015-09-15 at 4.52.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8230" y="893800"/>
            <a:ext cx="887540" cy="1146139"/>
          </a:xfrm>
          <a:prstGeom prst="rect">
            <a:avLst/>
          </a:prstGeom>
        </p:spPr>
      </p:pic>
      <p:sp>
        <p:nvSpPr>
          <p:cNvPr id="38" name="Rectangle 37"/>
          <p:cNvSpPr/>
          <p:nvPr/>
        </p:nvSpPr>
        <p:spPr>
          <a:xfrm>
            <a:off x="3558588" y="1977886"/>
            <a:ext cx="2054332" cy="369332"/>
          </a:xfrm>
          <a:prstGeom prst="rect">
            <a:avLst/>
          </a:prstGeom>
        </p:spPr>
        <p:txBody>
          <a:bodyPr wrap="square">
            <a:spAutoFit/>
          </a:bodyPr>
          <a:lstStyle/>
          <a:p>
            <a:pPr algn="ctr"/>
            <a:r>
              <a:rPr lang="en-US" dirty="0" smtClean="0">
                <a:solidFill>
                  <a:srgbClr val="FEFEDB"/>
                </a:solidFill>
                <a:latin typeface="Arial"/>
                <a:cs typeface="Arial"/>
              </a:rPr>
              <a:t>Benedict </a:t>
            </a:r>
            <a:r>
              <a:rPr lang="en-US" dirty="0" err="1" smtClean="0">
                <a:solidFill>
                  <a:srgbClr val="FEFEDB"/>
                </a:solidFill>
                <a:latin typeface="Arial"/>
                <a:cs typeface="Arial"/>
              </a:rPr>
              <a:t>Anchang</a:t>
            </a:r>
            <a:endParaRPr lang="en-US" dirty="0" smtClean="0">
              <a:solidFill>
                <a:srgbClr val="FEFEDB"/>
              </a:solidFill>
              <a:latin typeface="Arial"/>
              <a:cs typeface="Arial"/>
            </a:endParaRPr>
          </a:p>
        </p:txBody>
      </p:sp>
      <p:pic>
        <p:nvPicPr>
          <p:cNvPr id="39" name="Picture 38" descr="Screen Shot 2015-09-15 at 4.55.12 PM.png"/>
          <p:cNvPicPr>
            <a:picLocks noChangeAspect="1"/>
          </p:cNvPicPr>
          <p:nvPr/>
        </p:nvPicPr>
        <p:blipFill rotWithShape="1">
          <a:blip r:embed="rId8">
            <a:extLst>
              <a:ext uri="{28A0092B-C50C-407E-A947-70E740481C1C}">
                <a14:useLocalDpi xmlns:a14="http://schemas.microsoft.com/office/drawing/2010/main" val="0"/>
              </a:ext>
            </a:extLst>
          </a:blip>
          <a:srcRect t="10756"/>
          <a:stretch/>
        </p:blipFill>
        <p:spPr>
          <a:xfrm>
            <a:off x="1554118" y="2482445"/>
            <a:ext cx="931839" cy="959181"/>
          </a:xfrm>
          <a:prstGeom prst="rect">
            <a:avLst/>
          </a:prstGeom>
        </p:spPr>
      </p:pic>
      <p:sp>
        <p:nvSpPr>
          <p:cNvPr id="40" name="Rectangle 39"/>
          <p:cNvSpPr/>
          <p:nvPr/>
        </p:nvSpPr>
        <p:spPr>
          <a:xfrm>
            <a:off x="926070" y="3394117"/>
            <a:ext cx="2341342" cy="369332"/>
          </a:xfrm>
          <a:prstGeom prst="rect">
            <a:avLst/>
          </a:prstGeom>
        </p:spPr>
        <p:txBody>
          <a:bodyPr wrap="square">
            <a:spAutoFit/>
          </a:bodyPr>
          <a:lstStyle/>
          <a:p>
            <a:pPr algn="ctr"/>
            <a:r>
              <a:rPr lang="en-US" dirty="0" err="1">
                <a:solidFill>
                  <a:srgbClr val="FEFEDB"/>
                </a:solidFill>
                <a:latin typeface="Arial"/>
                <a:cs typeface="Arial"/>
              </a:rPr>
              <a:t>Loukia</a:t>
            </a:r>
            <a:r>
              <a:rPr lang="en-US" dirty="0">
                <a:solidFill>
                  <a:srgbClr val="FEFEDB"/>
                </a:solidFill>
                <a:latin typeface="Arial"/>
                <a:cs typeface="Arial"/>
              </a:rPr>
              <a:t> </a:t>
            </a:r>
            <a:r>
              <a:rPr lang="en-US" dirty="0" err="1">
                <a:solidFill>
                  <a:srgbClr val="FEFEDB"/>
                </a:solidFill>
                <a:latin typeface="Arial"/>
                <a:cs typeface="Arial"/>
              </a:rPr>
              <a:t>Karacosta</a:t>
            </a:r>
            <a:endParaRPr lang="en-US" dirty="0" smtClean="0">
              <a:solidFill>
                <a:srgbClr val="FEFEDB"/>
              </a:solidFill>
              <a:latin typeface="Arial"/>
              <a:cs typeface="Arial"/>
            </a:endParaRPr>
          </a:p>
        </p:txBody>
      </p:sp>
      <p:pic>
        <p:nvPicPr>
          <p:cNvPr id="41" name="Picture 40" descr="Screen Shot 2015-09-15 at 4.56.43 PM.png"/>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t="7270"/>
          <a:stretch/>
        </p:blipFill>
        <p:spPr>
          <a:xfrm>
            <a:off x="1544055" y="3767520"/>
            <a:ext cx="941902" cy="1023538"/>
          </a:xfrm>
          <a:prstGeom prst="rect">
            <a:avLst/>
          </a:prstGeom>
        </p:spPr>
      </p:pic>
      <p:pic>
        <p:nvPicPr>
          <p:cNvPr id="44" name="Picture 43" descr="Screen Shot 2015-09-15 at 4.59.33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35204" y="2409558"/>
            <a:ext cx="873592" cy="1040167"/>
          </a:xfrm>
          <a:prstGeom prst="rect">
            <a:avLst/>
          </a:prstGeom>
        </p:spPr>
      </p:pic>
      <p:sp>
        <p:nvSpPr>
          <p:cNvPr id="45" name="Rectangle 44"/>
          <p:cNvSpPr/>
          <p:nvPr/>
        </p:nvSpPr>
        <p:spPr>
          <a:xfrm>
            <a:off x="3785975" y="3394117"/>
            <a:ext cx="1572051" cy="369332"/>
          </a:xfrm>
          <a:prstGeom prst="rect">
            <a:avLst/>
          </a:prstGeom>
        </p:spPr>
        <p:txBody>
          <a:bodyPr wrap="square">
            <a:spAutoFit/>
          </a:bodyPr>
          <a:lstStyle/>
          <a:p>
            <a:pPr algn="ctr"/>
            <a:r>
              <a:rPr lang="en-US" dirty="0" err="1" smtClean="0">
                <a:solidFill>
                  <a:srgbClr val="FEFEDB"/>
                </a:solidFill>
                <a:latin typeface="Arial"/>
                <a:cs typeface="Arial"/>
              </a:rPr>
              <a:t>Majid</a:t>
            </a:r>
            <a:r>
              <a:rPr lang="en-US" dirty="0" smtClean="0">
                <a:solidFill>
                  <a:srgbClr val="FEFEDB"/>
                </a:solidFill>
                <a:latin typeface="Arial"/>
                <a:cs typeface="Arial"/>
              </a:rPr>
              <a:t> </a:t>
            </a:r>
            <a:r>
              <a:rPr lang="en-US" dirty="0" err="1" smtClean="0">
                <a:solidFill>
                  <a:srgbClr val="FEFEDB"/>
                </a:solidFill>
                <a:latin typeface="Arial"/>
                <a:cs typeface="Arial"/>
              </a:rPr>
              <a:t>Shafiq</a:t>
            </a:r>
            <a:endParaRPr lang="en-US" dirty="0" smtClean="0">
              <a:solidFill>
                <a:srgbClr val="FEFEDB"/>
              </a:solidFill>
              <a:latin typeface="Arial"/>
              <a:cs typeface="Arial"/>
            </a:endParaRPr>
          </a:p>
        </p:txBody>
      </p:sp>
      <p:sp>
        <p:nvSpPr>
          <p:cNvPr id="42" name="Title 1"/>
          <p:cNvSpPr txBox="1">
            <a:spLocks/>
          </p:cNvSpPr>
          <p:nvPr/>
        </p:nvSpPr>
        <p:spPr>
          <a:xfrm>
            <a:off x="332314" y="152401"/>
            <a:ext cx="8479373" cy="812007"/>
          </a:xfrm>
          <a:prstGeom prst="rect">
            <a:avLst/>
          </a:prstGeom>
        </p:spPr>
        <p:txBody>
          <a:bodyPr/>
          <a:lstStyle>
            <a:lvl1pPr algn="ctr" defTabSz="914400" rtl="0" eaLnBrk="1" latinLnBrk="0" hangingPunct="1">
              <a:spcBef>
                <a:spcPct val="0"/>
              </a:spcBef>
              <a:buNone/>
              <a:defRPr sz="4400" b="1" kern="1200">
                <a:solidFill>
                  <a:srgbClr val="FFFF00"/>
                </a:solidFill>
                <a:latin typeface="+mj-lt"/>
                <a:ea typeface="+mj-ea"/>
                <a:cs typeface="+mj-cs"/>
              </a:defRPr>
            </a:lvl1pPr>
          </a:lstStyle>
          <a:p>
            <a:r>
              <a:rPr lang="en-US" b="0" dirty="0" smtClean="0">
                <a:latin typeface="Arial"/>
                <a:cs typeface="Arial"/>
              </a:rPr>
              <a:t>IBIIS Postdocs</a:t>
            </a:r>
            <a:endParaRPr lang="en-US" b="0" dirty="0">
              <a:latin typeface="Arial"/>
              <a:cs typeface="Arial"/>
            </a:endParaRPr>
          </a:p>
        </p:txBody>
      </p:sp>
      <p:pic>
        <p:nvPicPr>
          <p:cNvPr id="2" name="Picture 1" descr="27c4308.jpg"/>
          <p:cNvPicPr>
            <a:picLocks noChangeAspect="1"/>
          </p:cNvPicPr>
          <p:nvPr/>
        </p:nvPicPr>
        <p:blipFill rotWithShape="1">
          <a:blip r:embed="rId12">
            <a:extLst>
              <a:ext uri="{28A0092B-C50C-407E-A947-70E740481C1C}">
                <a14:useLocalDpi xmlns:a14="http://schemas.microsoft.com/office/drawing/2010/main" val="0"/>
              </a:ext>
            </a:extLst>
          </a:blip>
          <a:srcRect l="19163" t="12583" r="25671" b="17422"/>
          <a:stretch/>
        </p:blipFill>
        <p:spPr>
          <a:xfrm>
            <a:off x="4143030" y="5175282"/>
            <a:ext cx="857940" cy="1088568"/>
          </a:xfrm>
          <a:prstGeom prst="rect">
            <a:avLst/>
          </a:prstGeom>
        </p:spPr>
      </p:pic>
      <p:sp>
        <p:nvSpPr>
          <p:cNvPr id="22" name="Rectangle 21"/>
          <p:cNvSpPr/>
          <p:nvPr/>
        </p:nvSpPr>
        <p:spPr>
          <a:xfrm>
            <a:off x="3654676" y="6228340"/>
            <a:ext cx="2050122" cy="369332"/>
          </a:xfrm>
          <a:prstGeom prst="rect">
            <a:avLst/>
          </a:prstGeom>
        </p:spPr>
        <p:txBody>
          <a:bodyPr wrap="square">
            <a:spAutoFit/>
          </a:bodyPr>
          <a:lstStyle/>
          <a:p>
            <a:pPr algn="ctr"/>
            <a:r>
              <a:rPr lang="en-US" dirty="0">
                <a:solidFill>
                  <a:srgbClr val="FEFEDB"/>
                </a:solidFill>
                <a:latin typeface="Arial"/>
                <a:cs typeface="Arial"/>
              </a:rPr>
              <a:t>Jacob </a:t>
            </a:r>
            <a:r>
              <a:rPr lang="en-US" dirty="0" err="1">
                <a:solidFill>
                  <a:srgbClr val="FEFEDB"/>
                </a:solidFill>
                <a:latin typeface="Arial"/>
                <a:cs typeface="Arial"/>
              </a:rPr>
              <a:t>Toumazis</a:t>
            </a:r>
            <a:endParaRPr lang="en-US" dirty="0">
              <a:solidFill>
                <a:srgbClr val="FEFEDB"/>
              </a:solidFill>
              <a:latin typeface="Arial"/>
              <a:cs typeface="Arial"/>
            </a:endParaRPr>
          </a:p>
        </p:txBody>
      </p:sp>
    </p:spTree>
    <p:extLst>
      <p:ext uri="{BB962C8B-B14F-4D97-AF65-F5344CB8AC3E}">
        <p14:creationId xmlns:p14="http://schemas.microsoft.com/office/powerpoint/2010/main" val="351584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p:cNvSpPr txBox="1">
            <a:spLocks/>
          </p:cNvSpPr>
          <p:nvPr/>
        </p:nvSpPr>
        <p:spPr>
          <a:xfrm>
            <a:off x="332314" y="105842"/>
            <a:ext cx="8479373" cy="812007"/>
          </a:xfrm>
          <a:prstGeom prst="rect">
            <a:avLst/>
          </a:prstGeom>
        </p:spPr>
        <p:txBody>
          <a:bodyPr/>
          <a:lstStyle>
            <a:lvl1pPr algn="ctr" defTabSz="914400" rtl="0" eaLnBrk="1" latinLnBrk="0" hangingPunct="1">
              <a:spcBef>
                <a:spcPct val="0"/>
              </a:spcBef>
              <a:buNone/>
              <a:defRPr sz="4400" b="1" kern="1200">
                <a:solidFill>
                  <a:srgbClr val="FFFF00"/>
                </a:solidFill>
                <a:latin typeface="+mj-lt"/>
                <a:ea typeface="+mj-ea"/>
                <a:cs typeface="+mj-cs"/>
              </a:defRPr>
            </a:lvl1pPr>
          </a:lstStyle>
          <a:p>
            <a:r>
              <a:rPr lang="en-US" b="0" dirty="0" smtClean="0">
                <a:latin typeface="Arial"/>
                <a:cs typeface="Arial"/>
              </a:rPr>
              <a:t>IBIIS Research Staff</a:t>
            </a:r>
            <a:endParaRPr lang="en-US" b="0" dirty="0">
              <a:latin typeface="Arial"/>
              <a:cs typeface="Arial"/>
            </a:endParaRPr>
          </a:p>
        </p:txBody>
      </p:sp>
      <p:pic>
        <p:nvPicPr>
          <p:cNvPr id="2" name="Picture 1" descr="Screen Shot 2015-09-15 at 5.22.25 PM.png"/>
          <p:cNvPicPr>
            <a:picLocks noChangeAspect="1"/>
          </p:cNvPicPr>
          <p:nvPr/>
        </p:nvPicPr>
        <p:blipFill rotWithShape="1">
          <a:blip r:embed="rId2">
            <a:extLst>
              <a:ext uri="{28A0092B-C50C-407E-A947-70E740481C1C}">
                <a14:useLocalDpi xmlns:a14="http://schemas.microsoft.com/office/drawing/2010/main" val="0"/>
              </a:ext>
            </a:extLst>
          </a:blip>
          <a:srcRect l="6558" t="8134" r="5737" b="6147"/>
          <a:stretch/>
        </p:blipFill>
        <p:spPr>
          <a:xfrm>
            <a:off x="1728505" y="4081201"/>
            <a:ext cx="1396999" cy="1788678"/>
          </a:xfrm>
          <a:prstGeom prst="rect">
            <a:avLst/>
          </a:prstGeom>
        </p:spPr>
      </p:pic>
      <p:pic>
        <p:nvPicPr>
          <p:cNvPr id="3" name="Picture 2" descr="Screen Shot 2015-09-15 at 5.22.57 PM.png"/>
          <p:cNvPicPr>
            <a:picLocks noChangeAspect="1"/>
          </p:cNvPicPr>
          <p:nvPr/>
        </p:nvPicPr>
        <p:blipFill rotWithShape="1">
          <a:blip r:embed="rId3">
            <a:extLst>
              <a:ext uri="{28A0092B-C50C-407E-A947-70E740481C1C}">
                <a14:useLocalDpi xmlns:a14="http://schemas.microsoft.com/office/drawing/2010/main" val="0"/>
              </a:ext>
            </a:extLst>
          </a:blip>
          <a:srcRect l="11492" r="8268"/>
          <a:stretch/>
        </p:blipFill>
        <p:spPr>
          <a:xfrm>
            <a:off x="5831514" y="4057516"/>
            <a:ext cx="1409700" cy="1765300"/>
          </a:xfrm>
          <a:prstGeom prst="rect">
            <a:avLst/>
          </a:prstGeom>
        </p:spPr>
      </p:pic>
      <p:sp>
        <p:nvSpPr>
          <p:cNvPr id="23" name="Rectangle 22"/>
          <p:cNvSpPr/>
          <p:nvPr/>
        </p:nvSpPr>
        <p:spPr>
          <a:xfrm>
            <a:off x="5633636" y="5869879"/>
            <a:ext cx="1805456" cy="461665"/>
          </a:xfrm>
          <a:prstGeom prst="rect">
            <a:avLst/>
          </a:prstGeom>
        </p:spPr>
        <p:txBody>
          <a:bodyPr wrap="square">
            <a:spAutoFit/>
          </a:bodyPr>
          <a:lstStyle/>
          <a:p>
            <a:pPr algn="ctr"/>
            <a:r>
              <a:rPr lang="en-US" sz="2400" dirty="0" err="1" smtClean="0">
                <a:solidFill>
                  <a:srgbClr val="FEFEDB"/>
                </a:solidFill>
                <a:latin typeface="Arial"/>
                <a:cs typeface="Arial"/>
              </a:rPr>
              <a:t>Dev</a:t>
            </a:r>
            <a:r>
              <a:rPr lang="en-US" sz="2400" dirty="0" smtClean="0">
                <a:solidFill>
                  <a:srgbClr val="FEFEDB"/>
                </a:solidFill>
                <a:latin typeface="Arial"/>
                <a:cs typeface="Arial"/>
              </a:rPr>
              <a:t> </a:t>
            </a:r>
            <a:r>
              <a:rPr lang="en-US" sz="2400" dirty="0" err="1" smtClean="0">
                <a:solidFill>
                  <a:srgbClr val="FEFEDB"/>
                </a:solidFill>
                <a:latin typeface="Arial"/>
                <a:cs typeface="Arial"/>
              </a:rPr>
              <a:t>Gude</a:t>
            </a:r>
            <a:endParaRPr lang="en-US" sz="2400" dirty="0" smtClean="0">
              <a:solidFill>
                <a:srgbClr val="FEFEDB"/>
              </a:solidFill>
              <a:latin typeface="Arial"/>
              <a:cs typeface="Arial"/>
            </a:endParaRPr>
          </a:p>
        </p:txBody>
      </p:sp>
      <p:sp>
        <p:nvSpPr>
          <p:cNvPr id="25" name="Rectangle 24"/>
          <p:cNvSpPr/>
          <p:nvPr/>
        </p:nvSpPr>
        <p:spPr>
          <a:xfrm>
            <a:off x="1274922" y="5869879"/>
            <a:ext cx="2192177" cy="461665"/>
          </a:xfrm>
          <a:prstGeom prst="rect">
            <a:avLst/>
          </a:prstGeom>
        </p:spPr>
        <p:txBody>
          <a:bodyPr wrap="square">
            <a:spAutoFit/>
          </a:bodyPr>
          <a:lstStyle/>
          <a:p>
            <a:pPr algn="ctr"/>
            <a:r>
              <a:rPr lang="en-US" sz="2400" dirty="0" smtClean="0">
                <a:solidFill>
                  <a:srgbClr val="FEFEDB"/>
                </a:solidFill>
                <a:latin typeface="Arial"/>
                <a:cs typeface="Arial"/>
              </a:rPr>
              <a:t>Debra </a:t>
            </a:r>
            <a:r>
              <a:rPr lang="en-US" sz="2400" dirty="0" err="1" smtClean="0">
                <a:solidFill>
                  <a:srgbClr val="FEFEDB"/>
                </a:solidFill>
                <a:latin typeface="Arial"/>
                <a:cs typeface="Arial"/>
              </a:rPr>
              <a:t>Willrett</a:t>
            </a:r>
            <a:endParaRPr lang="en-US" sz="2400" dirty="0" smtClean="0">
              <a:solidFill>
                <a:srgbClr val="FEFEDB"/>
              </a:solidFill>
              <a:latin typeface="Arial"/>
              <a:cs typeface="Arial"/>
            </a:endParaRPr>
          </a:p>
        </p:txBody>
      </p:sp>
      <p:grpSp>
        <p:nvGrpSpPr>
          <p:cNvPr id="5" name="Group 4"/>
          <p:cNvGrpSpPr/>
          <p:nvPr/>
        </p:nvGrpSpPr>
        <p:grpSpPr>
          <a:xfrm>
            <a:off x="1028577" y="1004447"/>
            <a:ext cx="2796854" cy="2034750"/>
            <a:chOff x="3629346" y="4393407"/>
            <a:chExt cx="2796854" cy="2034750"/>
          </a:xfrm>
        </p:grpSpPr>
        <p:pic>
          <p:nvPicPr>
            <p:cNvPr id="4" name="Picture 3" descr="Screen Shot 2015-09-15 at 5.42.3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8238" y="4393407"/>
              <a:ext cx="1399071" cy="1573085"/>
            </a:xfrm>
            <a:prstGeom prst="rect">
              <a:avLst/>
            </a:prstGeom>
          </p:spPr>
        </p:pic>
        <p:sp>
          <p:nvSpPr>
            <p:cNvPr id="29" name="Rectangle 28"/>
            <p:cNvSpPr/>
            <p:nvPr/>
          </p:nvSpPr>
          <p:spPr>
            <a:xfrm>
              <a:off x="3629346" y="5966492"/>
              <a:ext cx="2796854" cy="461665"/>
            </a:xfrm>
            <a:prstGeom prst="rect">
              <a:avLst/>
            </a:prstGeom>
          </p:spPr>
          <p:txBody>
            <a:bodyPr wrap="square">
              <a:spAutoFit/>
            </a:bodyPr>
            <a:lstStyle/>
            <a:p>
              <a:pPr algn="ctr"/>
              <a:r>
                <a:rPr lang="en-US" sz="2400" dirty="0" smtClean="0">
                  <a:solidFill>
                    <a:srgbClr val="FEFEDB"/>
                  </a:solidFill>
                  <a:latin typeface="Arial"/>
                  <a:cs typeface="Arial"/>
                </a:rPr>
                <a:t>Andrew Gentles</a:t>
              </a:r>
            </a:p>
          </p:txBody>
        </p:sp>
      </p:grpSp>
      <p:sp>
        <p:nvSpPr>
          <p:cNvPr id="31" name="Title 1"/>
          <p:cNvSpPr txBox="1">
            <a:spLocks/>
          </p:cNvSpPr>
          <p:nvPr/>
        </p:nvSpPr>
        <p:spPr>
          <a:xfrm>
            <a:off x="332314" y="3215687"/>
            <a:ext cx="8479373" cy="812007"/>
          </a:xfrm>
          <a:prstGeom prst="rect">
            <a:avLst/>
          </a:prstGeom>
        </p:spPr>
        <p:txBody>
          <a:bodyPr/>
          <a:lstStyle>
            <a:lvl1pPr algn="ctr" defTabSz="914400" rtl="0" eaLnBrk="1" latinLnBrk="0" hangingPunct="1">
              <a:spcBef>
                <a:spcPct val="0"/>
              </a:spcBef>
              <a:buNone/>
              <a:defRPr sz="4400" b="1" kern="1200">
                <a:solidFill>
                  <a:srgbClr val="FFFF00"/>
                </a:solidFill>
                <a:latin typeface="+mj-lt"/>
                <a:ea typeface="+mj-ea"/>
                <a:cs typeface="+mj-cs"/>
              </a:defRPr>
            </a:lvl1pPr>
          </a:lstStyle>
          <a:p>
            <a:r>
              <a:rPr lang="en-US" b="0" dirty="0" smtClean="0">
                <a:latin typeface="Arial"/>
                <a:cs typeface="Arial"/>
              </a:rPr>
              <a:t>IBIIS Software Developers</a:t>
            </a:r>
            <a:endParaRPr lang="en-US" b="0" dirty="0">
              <a:latin typeface="Arial"/>
              <a:cs typeface="Arial"/>
            </a:endParaRPr>
          </a:p>
        </p:txBody>
      </p:sp>
      <p:pic>
        <p:nvPicPr>
          <p:cNvPr id="6" name="Picture 5" descr="attachment.jpeg"/>
          <p:cNvPicPr>
            <a:picLocks noChangeAspect="1"/>
          </p:cNvPicPr>
          <p:nvPr/>
        </p:nvPicPr>
        <p:blipFill rotWithShape="1">
          <a:blip r:embed="rId5">
            <a:extLst>
              <a:ext uri="{28A0092B-C50C-407E-A947-70E740481C1C}">
                <a14:useLocalDpi xmlns:a14="http://schemas.microsoft.com/office/drawing/2010/main" val="0"/>
              </a:ext>
            </a:extLst>
          </a:blip>
          <a:srcRect l="10215" r="12017" b="11337"/>
          <a:stretch/>
        </p:blipFill>
        <p:spPr>
          <a:xfrm>
            <a:off x="5838808" y="1004447"/>
            <a:ext cx="1395113" cy="1573085"/>
          </a:xfrm>
          <a:prstGeom prst="rect">
            <a:avLst/>
          </a:prstGeom>
        </p:spPr>
      </p:pic>
      <p:sp>
        <p:nvSpPr>
          <p:cNvPr id="12" name="Rectangle 11"/>
          <p:cNvSpPr/>
          <p:nvPr/>
        </p:nvSpPr>
        <p:spPr>
          <a:xfrm>
            <a:off x="5445749" y="2594344"/>
            <a:ext cx="2181230" cy="461665"/>
          </a:xfrm>
          <a:prstGeom prst="rect">
            <a:avLst/>
          </a:prstGeom>
        </p:spPr>
        <p:txBody>
          <a:bodyPr wrap="square">
            <a:spAutoFit/>
          </a:bodyPr>
          <a:lstStyle/>
          <a:p>
            <a:pPr algn="ctr"/>
            <a:r>
              <a:rPr lang="en-US" sz="2400" dirty="0" smtClean="0">
                <a:solidFill>
                  <a:srgbClr val="FEFEDB"/>
                </a:solidFill>
                <a:latin typeface="Arial"/>
                <a:cs typeface="Arial"/>
              </a:rPr>
              <a:t>Summer Han</a:t>
            </a:r>
          </a:p>
        </p:txBody>
      </p:sp>
      <p:sp>
        <p:nvSpPr>
          <p:cNvPr id="13" name="Rectangle 12"/>
          <p:cNvSpPr/>
          <p:nvPr/>
        </p:nvSpPr>
        <p:spPr>
          <a:xfrm>
            <a:off x="3383295" y="4824232"/>
            <a:ext cx="2192177" cy="461665"/>
          </a:xfrm>
          <a:prstGeom prst="rect">
            <a:avLst/>
          </a:prstGeom>
        </p:spPr>
        <p:txBody>
          <a:bodyPr wrap="square">
            <a:spAutoFit/>
          </a:bodyPr>
          <a:lstStyle/>
          <a:p>
            <a:pPr algn="ctr"/>
            <a:r>
              <a:rPr lang="en-US" sz="2400" dirty="0" err="1" smtClean="0">
                <a:solidFill>
                  <a:srgbClr val="FEFEDB"/>
                </a:solidFill>
                <a:latin typeface="Arial"/>
                <a:cs typeface="Arial"/>
              </a:rPr>
              <a:t>Cavit</a:t>
            </a:r>
            <a:r>
              <a:rPr lang="en-US" sz="2400" dirty="0" smtClean="0">
                <a:solidFill>
                  <a:srgbClr val="FEFEDB"/>
                </a:solidFill>
                <a:latin typeface="Arial"/>
                <a:cs typeface="Arial"/>
              </a:rPr>
              <a:t> </a:t>
            </a:r>
            <a:r>
              <a:rPr lang="en-US" sz="2400" dirty="0" err="1" smtClean="0">
                <a:solidFill>
                  <a:srgbClr val="FEFEDB"/>
                </a:solidFill>
                <a:latin typeface="Arial"/>
                <a:cs typeface="Arial"/>
              </a:rPr>
              <a:t>Altindag</a:t>
            </a:r>
            <a:endParaRPr lang="en-US" sz="2400" dirty="0" smtClean="0">
              <a:solidFill>
                <a:srgbClr val="FEFEDB"/>
              </a:solidFill>
              <a:latin typeface="Arial"/>
              <a:cs typeface="Arial"/>
            </a:endParaRPr>
          </a:p>
        </p:txBody>
      </p:sp>
      <p:sp>
        <p:nvSpPr>
          <p:cNvPr id="14" name="Rectangle 13"/>
          <p:cNvSpPr/>
          <p:nvPr/>
        </p:nvSpPr>
        <p:spPr>
          <a:xfrm>
            <a:off x="3383295" y="5361151"/>
            <a:ext cx="2192177" cy="461665"/>
          </a:xfrm>
          <a:prstGeom prst="rect">
            <a:avLst/>
          </a:prstGeom>
        </p:spPr>
        <p:txBody>
          <a:bodyPr wrap="square">
            <a:spAutoFit/>
          </a:bodyPr>
          <a:lstStyle/>
          <a:p>
            <a:pPr algn="ctr"/>
            <a:r>
              <a:rPr lang="en-US" sz="2400" dirty="0" err="1" smtClean="0">
                <a:solidFill>
                  <a:srgbClr val="FEFEDB"/>
                </a:solidFill>
                <a:latin typeface="Arial"/>
                <a:cs typeface="Arial"/>
              </a:rPr>
              <a:t>Emel</a:t>
            </a:r>
            <a:r>
              <a:rPr lang="en-US" sz="2400" dirty="0" smtClean="0">
                <a:solidFill>
                  <a:srgbClr val="FEFEDB"/>
                </a:solidFill>
                <a:latin typeface="Arial"/>
                <a:cs typeface="Arial"/>
              </a:rPr>
              <a:t> </a:t>
            </a:r>
            <a:r>
              <a:rPr lang="en-US" sz="2400" dirty="0" err="1" smtClean="0">
                <a:solidFill>
                  <a:srgbClr val="FEFEDB"/>
                </a:solidFill>
                <a:latin typeface="Arial"/>
                <a:cs typeface="Arial"/>
              </a:rPr>
              <a:t>Alkim</a:t>
            </a:r>
            <a:endParaRPr lang="en-US" sz="2400" dirty="0" smtClean="0">
              <a:solidFill>
                <a:srgbClr val="FEFEDB"/>
              </a:solidFill>
              <a:latin typeface="Arial"/>
              <a:cs typeface="Arial"/>
            </a:endParaRPr>
          </a:p>
        </p:txBody>
      </p:sp>
    </p:spTree>
    <p:extLst>
      <p:ext uri="{BB962C8B-B14F-4D97-AF65-F5344CB8AC3E}">
        <p14:creationId xmlns:p14="http://schemas.microsoft.com/office/powerpoint/2010/main" val="39517463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32314" y="152401"/>
            <a:ext cx="8479373" cy="812007"/>
          </a:xfrm>
          <a:prstGeom prst="rect">
            <a:avLst/>
          </a:prstGeom>
        </p:spPr>
        <p:txBody>
          <a:bodyPr/>
          <a:lstStyle>
            <a:lvl1pPr algn="ctr" defTabSz="914400" rtl="0" eaLnBrk="1" latinLnBrk="0" hangingPunct="1">
              <a:spcBef>
                <a:spcPct val="0"/>
              </a:spcBef>
              <a:buNone/>
              <a:defRPr sz="4400" b="1" kern="1200">
                <a:solidFill>
                  <a:srgbClr val="FFFF00"/>
                </a:solidFill>
                <a:latin typeface="+mj-lt"/>
                <a:ea typeface="+mj-ea"/>
                <a:cs typeface="+mj-cs"/>
              </a:defRPr>
            </a:lvl1pPr>
          </a:lstStyle>
          <a:p>
            <a:r>
              <a:rPr lang="en-US" b="0" dirty="0" smtClean="0">
                <a:latin typeface="Arial"/>
                <a:cs typeface="Arial"/>
              </a:rPr>
              <a:t>Recent IBIIS Graduates</a:t>
            </a:r>
            <a:endParaRPr lang="en-US" b="0" dirty="0">
              <a:latin typeface="Arial"/>
              <a:cs typeface="Arial"/>
            </a:endParaRPr>
          </a:p>
        </p:txBody>
      </p:sp>
      <p:sp>
        <p:nvSpPr>
          <p:cNvPr id="10" name="Content Placeholder 2"/>
          <p:cNvSpPr txBox="1">
            <a:spLocks/>
          </p:cNvSpPr>
          <p:nvPr/>
        </p:nvSpPr>
        <p:spPr>
          <a:xfrm>
            <a:off x="1149131" y="838732"/>
            <a:ext cx="3344093" cy="1237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None/>
            </a:pPr>
            <a:r>
              <a:rPr lang="en-US" sz="1800" dirty="0" err="1" smtClean="0">
                <a:solidFill>
                  <a:srgbClr val="FEFEDB"/>
                </a:solidFill>
                <a:latin typeface="Arial"/>
                <a:cs typeface="Arial"/>
              </a:rPr>
              <a:t>Adrien</a:t>
            </a:r>
            <a:r>
              <a:rPr lang="en-US" sz="1800" dirty="0" smtClean="0">
                <a:solidFill>
                  <a:srgbClr val="FEFEDB"/>
                </a:solidFill>
                <a:latin typeface="Arial"/>
                <a:cs typeface="Arial"/>
              </a:rPr>
              <a:t> </a:t>
            </a:r>
            <a:r>
              <a:rPr lang="en-US" sz="1800" dirty="0" err="1" smtClean="0">
                <a:solidFill>
                  <a:srgbClr val="FEFEDB"/>
                </a:solidFill>
                <a:latin typeface="Arial"/>
                <a:cs typeface="Arial"/>
              </a:rPr>
              <a:t>Depeursinge</a:t>
            </a:r>
            <a:r>
              <a:rPr lang="en-US" sz="1800" dirty="0" smtClean="0">
                <a:solidFill>
                  <a:srgbClr val="FEFEDB"/>
                </a:solidFill>
                <a:latin typeface="Arial"/>
                <a:cs typeface="Arial"/>
              </a:rPr>
              <a:t>, PhD </a:t>
            </a:r>
            <a:r>
              <a:rPr lang="en-US" sz="1800" dirty="0" smtClean="0">
                <a:solidFill>
                  <a:srgbClr val="FF6600"/>
                </a:solidFill>
                <a:latin typeface="Arial"/>
                <a:cs typeface="Arial"/>
              </a:rPr>
              <a:t>Assistant Professor</a:t>
            </a:r>
            <a:endParaRPr lang="en-US" sz="1800" dirty="0">
              <a:solidFill>
                <a:srgbClr val="FF6600"/>
              </a:solidFill>
              <a:latin typeface="Arial"/>
              <a:cs typeface="Arial"/>
            </a:endParaRPr>
          </a:p>
          <a:p>
            <a:pPr marL="0" lvl="2" indent="0">
              <a:lnSpc>
                <a:spcPct val="110000"/>
              </a:lnSpc>
              <a:spcBef>
                <a:spcPts val="0"/>
              </a:spcBef>
              <a:buNone/>
            </a:pPr>
            <a:r>
              <a:rPr lang="en-US" sz="1800" dirty="0">
                <a:solidFill>
                  <a:srgbClr val="FEFEDB"/>
                </a:solidFill>
                <a:latin typeface="Arial"/>
                <a:cs typeface="Arial"/>
              </a:rPr>
              <a:t>University of Applied Sciences and Arts, Switzerland</a:t>
            </a:r>
          </a:p>
          <a:p>
            <a:pPr marL="0" indent="0">
              <a:lnSpc>
                <a:spcPct val="80000"/>
              </a:lnSpc>
              <a:spcBef>
                <a:spcPts val="0"/>
              </a:spcBef>
              <a:buNone/>
            </a:pPr>
            <a:endParaRPr lang="en-US" sz="1800" dirty="0" smtClean="0">
              <a:solidFill>
                <a:srgbClr val="FEFEDB"/>
              </a:solidFill>
              <a:latin typeface="Arial"/>
              <a:cs typeface="Arial"/>
            </a:endParaRPr>
          </a:p>
          <a:p>
            <a:pPr marL="0" indent="0">
              <a:spcBef>
                <a:spcPts val="0"/>
              </a:spcBef>
              <a:buNone/>
            </a:pPr>
            <a:endParaRPr lang="en-US" sz="1800" dirty="0">
              <a:solidFill>
                <a:srgbClr val="FEFEDB"/>
              </a:solidFill>
              <a:latin typeface="Arial"/>
              <a:cs typeface="Arial"/>
            </a:endParaRPr>
          </a:p>
        </p:txBody>
      </p:sp>
      <p:pic>
        <p:nvPicPr>
          <p:cNvPr id="2" name="Picture 1" descr="gevaert.jpg"/>
          <p:cNvPicPr>
            <a:picLocks noChangeAspect="1"/>
          </p:cNvPicPr>
          <p:nvPr/>
        </p:nvPicPr>
        <p:blipFill rotWithShape="1">
          <a:blip r:embed="rId2">
            <a:extLst>
              <a:ext uri="{28A0092B-C50C-407E-A947-70E740481C1C}">
                <a14:useLocalDpi xmlns:a14="http://schemas.microsoft.com/office/drawing/2010/main" val="0"/>
              </a:ext>
            </a:extLst>
          </a:blip>
          <a:srcRect l="9335" r="13070" b="5827"/>
          <a:stretch/>
        </p:blipFill>
        <p:spPr>
          <a:xfrm>
            <a:off x="269400" y="1969812"/>
            <a:ext cx="879731" cy="1243895"/>
          </a:xfrm>
          <a:prstGeom prst="rect">
            <a:avLst/>
          </a:prstGeom>
        </p:spPr>
      </p:pic>
      <p:pic>
        <p:nvPicPr>
          <p:cNvPr id="13" name="Picture 12"/>
          <p:cNvPicPr>
            <a:picLocks noChangeAspect="1"/>
          </p:cNvPicPr>
          <p:nvPr/>
        </p:nvPicPr>
        <p:blipFill rotWithShape="1">
          <a:blip r:embed="rId3"/>
          <a:srcRect r="17618" b="11741"/>
          <a:stretch/>
        </p:blipFill>
        <p:spPr>
          <a:xfrm>
            <a:off x="269400" y="3231428"/>
            <a:ext cx="879731" cy="1157298"/>
          </a:xfrm>
          <a:prstGeom prst="rect">
            <a:avLst/>
          </a:prstGeom>
        </p:spPr>
      </p:pic>
      <p:sp>
        <p:nvSpPr>
          <p:cNvPr id="20" name="Content Placeholder 2"/>
          <p:cNvSpPr txBox="1">
            <a:spLocks/>
          </p:cNvSpPr>
          <p:nvPr/>
        </p:nvSpPr>
        <p:spPr>
          <a:xfrm>
            <a:off x="1149131" y="3465293"/>
            <a:ext cx="3344093" cy="68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smtClean="0">
                <a:solidFill>
                  <a:srgbClr val="FEFEDB"/>
                </a:solidFill>
                <a:latin typeface="Arial"/>
                <a:cs typeface="Arial"/>
              </a:rPr>
              <a:t>Jessica </a:t>
            </a:r>
            <a:r>
              <a:rPr lang="en-US" sz="1800" dirty="0" err="1" smtClean="0">
                <a:solidFill>
                  <a:srgbClr val="FEFEDB"/>
                </a:solidFill>
                <a:latin typeface="Arial"/>
                <a:cs typeface="Arial"/>
              </a:rPr>
              <a:t>Faruque</a:t>
            </a:r>
            <a:r>
              <a:rPr lang="en-US" sz="1800" dirty="0">
                <a:solidFill>
                  <a:srgbClr val="FEFEDB"/>
                </a:solidFill>
                <a:latin typeface="Arial"/>
                <a:cs typeface="Arial"/>
              </a:rPr>
              <a:t>,</a:t>
            </a:r>
            <a:r>
              <a:rPr lang="en-US" sz="1800" dirty="0" smtClean="0">
                <a:solidFill>
                  <a:srgbClr val="FEFEDB"/>
                </a:solidFill>
                <a:latin typeface="Arial"/>
                <a:cs typeface="Arial"/>
              </a:rPr>
              <a:t> PhD</a:t>
            </a:r>
          </a:p>
          <a:p>
            <a:pPr marL="0" indent="0">
              <a:lnSpc>
                <a:spcPct val="90000"/>
              </a:lnSpc>
              <a:spcBef>
                <a:spcPts val="0"/>
              </a:spcBef>
              <a:buNone/>
            </a:pPr>
            <a:r>
              <a:rPr lang="en-US" sz="1800" dirty="0" smtClean="0">
                <a:solidFill>
                  <a:srgbClr val="FEFEDB"/>
                </a:solidFill>
                <a:latin typeface="Arial"/>
                <a:cs typeface="Arial"/>
              </a:rPr>
              <a:t>Post-doc, National Library of Medicine</a:t>
            </a:r>
          </a:p>
          <a:p>
            <a:pPr marL="0" indent="0">
              <a:spcBef>
                <a:spcPts val="0"/>
              </a:spcBef>
              <a:buNone/>
            </a:pPr>
            <a:endParaRPr lang="en-US" sz="1800" dirty="0">
              <a:solidFill>
                <a:srgbClr val="FEFEDB"/>
              </a:solidFill>
              <a:latin typeface="Arial"/>
              <a:cs typeface="Arial"/>
            </a:endParaRPr>
          </a:p>
        </p:txBody>
      </p:sp>
      <p:pic>
        <p:nvPicPr>
          <p:cNvPr id="5" name="Picture 4" descr="Screen Shot 2015-09-15 at 3.22.3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400" y="820078"/>
            <a:ext cx="879731" cy="1274820"/>
          </a:xfrm>
          <a:prstGeom prst="rect">
            <a:avLst/>
          </a:prstGeom>
        </p:spPr>
      </p:pic>
      <p:sp>
        <p:nvSpPr>
          <p:cNvPr id="15" name="Content Placeholder 2"/>
          <p:cNvSpPr txBox="1">
            <a:spLocks/>
          </p:cNvSpPr>
          <p:nvPr/>
        </p:nvSpPr>
        <p:spPr>
          <a:xfrm>
            <a:off x="1149131" y="2097058"/>
            <a:ext cx="3042826" cy="102043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smtClean="0">
                <a:solidFill>
                  <a:srgbClr val="FEFEDB"/>
                </a:solidFill>
                <a:latin typeface="Arial"/>
                <a:cs typeface="Arial"/>
              </a:rPr>
              <a:t>Olivier Gevaert, PhD</a:t>
            </a:r>
          </a:p>
          <a:p>
            <a:pPr marL="0" indent="0">
              <a:lnSpc>
                <a:spcPct val="90000"/>
              </a:lnSpc>
              <a:spcBef>
                <a:spcPts val="0"/>
              </a:spcBef>
              <a:buNone/>
            </a:pPr>
            <a:r>
              <a:rPr lang="en-US" sz="1800" dirty="0" smtClean="0">
                <a:solidFill>
                  <a:srgbClr val="FF6600"/>
                </a:solidFill>
                <a:latin typeface="Arial"/>
                <a:cs typeface="Arial"/>
              </a:rPr>
              <a:t>Assistant Professor</a:t>
            </a:r>
          </a:p>
          <a:p>
            <a:pPr marL="0" lvl="2" indent="0">
              <a:lnSpc>
                <a:spcPct val="90000"/>
              </a:lnSpc>
              <a:spcBef>
                <a:spcPts val="0"/>
              </a:spcBef>
              <a:buNone/>
            </a:pPr>
            <a:r>
              <a:rPr lang="en-US" sz="1800" dirty="0" smtClean="0">
                <a:solidFill>
                  <a:srgbClr val="FEFEDB"/>
                </a:solidFill>
                <a:latin typeface="Arial"/>
                <a:cs typeface="Arial"/>
              </a:rPr>
              <a:t>Stanford University (BMIR)</a:t>
            </a:r>
          </a:p>
        </p:txBody>
      </p:sp>
      <p:pic>
        <p:nvPicPr>
          <p:cNvPr id="6" name="Picture 5" descr="Screen Shot 2015-09-15 at 3.31.28 PM.png"/>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69400" y="4421901"/>
            <a:ext cx="881831" cy="1056900"/>
          </a:xfrm>
          <a:prstGeom prst="rect">
            <a:avLst/>
          </a:prstGeom>
        </p:spPr>
      </p:pic>
      <p:sp>
        <p:nvSpPr>
          <p:cNvPr id="16" name="Content Placeholder 2"/>
          <p:cNvSpPr txBox="1">
            <a:spLocks/>
          </p:cNvSpPr>
          <p:nvPr/>
        </p:nvSpPr>
        <p:spPr>
          <a:xfrm>
            <a:off x="1149131" y="4605567"/>
            <a:ext cx="3344093" cy="68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smtClean="0">
                <a:solidFill>
                  <a:srgbClr val="FEFEDB"/>
                </a:solidFill>
                <a:latin typeface="Arial"/>
                <a:cs typeface="Arial"/>
              </a:rPr>
              <a:t>Jocelyn Barker, PhD</a:t>
            </a:r>
          </a:p>
          <a:p>
            <a:pPr marL="0" indent="0">
              <a:lnSpc>
                <a:spcPct val="90000"/>
              </a:lnSpc>
              <a:spcBef>
                <a:spcPts val="0"/>
              </a:spcBef>
              <a:buNone/>
            </a:pPr>
            <a:r>
              <a:rPr lang="en-US" sz="1800" dirty="0" smtClean="0">
                <a:solidFill>
                  <a:srgbClr val="FEFEDB"/>
                </a:solidFill>
                <a:latin typeface="Arial"/>
                <a:cs typeface="Arial"/>
              </a:rPr>
              <a:t>Post-doc, IBIIS Rubin Lab</a:t>
            </a:r>
          </a:p>
          <a:p>
            <a:pPr marL="0" indent="0">
              <a:lnSpc>
                <a:spcPct val="120000"/>
              </a:lnSpc>
              <a:spcBef>
                <a:spcPts val="0"/>
              </a:spcBef>
              <a:buNone/>
            </a:pPr>
            <a:endParaRPr lang="en-US" sz="1800" dirty="0">
              <a:solidFill>
                <a:srgbClr val="FEFEDB"/>
              </a:solidFill>
              <a:latin typeface="Arial"/>
              <a:cs typeface="Arial"/>
            </a:endParaRPr>
          </a:p>
        </p:txBody>
      </p:sp>
      <p:pic>
        <p:nvPicPr>
          <p:cNvPr id="7" name="Picture 6" descr="15c61a5.jpg"/>
          <p:cNvPicPr>
            <a:picLocks noChangeAspect="1"/>
          </p:cNvPicPr>
          <p:nvPr/>
        </p:nvPicPr>
        <p:blipFill rotWithShape="1">
          <a:blip r:embed="rId7">
            <a:extLst>
              <a:ext uri="{28A0092B-C50C-407E-A947-70E740481C1C}">
                <a14:useLocalDpi xmlns:a14="http://schemas.microsoft.com/office/drawing/2010/main" val="0"/>
              </a:ext>
            </a:extLst>
          </a:blip>
          <a:srcRect l="10740" t="7693" r="12613"/>
          <a:stretch/>
        </p:blipFill>
        <p:spPr>
          <a:xfrm>
            <a:off x="4745292" y="926483"/>
            <a:ext cx="881831" cy="1062010"/>
          </a:xfrm>
          <a:prstGeom prst="rect">
            <a:avLst/>
          </a:prstGeom>
        </p:spPr>
      </p:pic>
      <p:sp>
        <p:nvSpPr>
          <p:cNvPr id="18" name="Content Placeholder 2"/>
          <p:cNvSpPr txBox="1">
            <a:spLocks/>
          </p:cNvSpPr>
          <p:nvPr/>
        </p:nvSpPr>
        <p:spPr>
          <a:xfrm>
            <a:off x="5632098" y="1010995"/>
            <a:ext cx="3344093" cy="89298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smtClean="0">
                <a:solidFill>
                  <a:srgbClr val="FEFEDB"/>
                </a:solidFill>
                <a:latin typeface="Arial"/>
                <a:cs typeface="Arial"/>
              </a:rPr>
              <a:t>Xi </a:t>
            </a:r>
            <a:r>
              <a:rPr lang="en-US" sz="1800" dirty="0" err="1" smtClean="0">
                <a:solidFill>
                  <a:srgbClr val="FEFEDB"/>
                </a:solidFill>
                <a:latin typeface="Arial"/>
                <a:cs typeface="Arial"/>
              </a:rPr>
              <a:t>Zhoa</a:t>
            </a:r>
            <a:r>
              <a:rPr lang="en-US" sz="1800" dirty="0" smtClean="0">
                <a:solidFill>
                  <a:srgbClr val="FEFEDB"/>
                </a:solidFill>
                <a:latin typeface="Arial"/>
                <a:cs typeface="Arial"/>
              </a:rPr>
              <a:t>, PhD</a:t>
            </a:r>
          </a:p>
          <a:p>
            <a:pPr marL="0" indent="0">
              <a:lnSpc>
                <a:spcPct val="90000"/>
              </a:lnSpc>
              <a:spcBef>
                <a:spcPts val="0"/>
              </a:spcBef>
              <a:buNone/>
            </a:pPr>
            <a:r>
              <a:rPr lang="en-US" sz="1800" dirty="0" smtClean="0">
                <a:solidFill>
                  <a:srgbClr val="FEFEDB"/>
                </a:solidFill>
                <a:latin typeface="Arial"/>
                <a:cs typeface="Arial"/>
              </a:rPr>
              <a:t>Bioinformatics Scientist </a:t>
            </a:r>
          </a:p>
          <a:p>
            <a:pPr marL="0" indent="0">
              <a:lnSpc>
                <a:spcPct val="90000"/>
              </a:lnSpc>
              <a:spcBef>
                <a:spcPts val="0"/>
              </a:spcBef>
              <a:buNone/>
            </a:pPr>
            <a:r>
              <a:rPr lang="en-US" sz="1800" dirty="0" smtClean="0">
                <a:solidFill>
                  <a:srgbClr val="FEFEDB"/>
                </a:solidFill>
                <a:latin typeface="Arial"/>
                <a:cs typeface="Arial"/>
              </a:rPr>
              <a:t>Gilead Sciences</a:t>
            </a:r>
          </a:p>
        </p:txBody>
      </p:sp>
      <p:pic>
        <p:nvPicPr>
          <p:cNvPr id="8" name="Picture 7" descr="3c807b5.jpg"/>
          <p:cNvPicPr>
            <a:picLocks noChangeAspect="1"/>
          </p:cNvPicPr>
          <p:nvPr/>
        </p:nvPicPr>
        <p:blipFill rotWithShape="1">
          <a:blip r:embed="rId8">
            <a:extLst>
              <a:ext uri="{28A0092B-C50C-407E-A947-70E740481C1C}">
                <a14:useLocalDpi xmlns:a14="http://schemas.microsoft.com/office/drawing/2010/main" val="0"/>
              </a:ext>
            </a:extLst>
          </a:blip>
          <a:srcRect l="9272" r="7110"/>
          <a:stretch/>
        </p:blipFill>
        <p:spPr>
          <a:xfrm>
            <a:off x="4745292" y="2079977"/>
            <a:ext cx="881831" cy="1054593"/>
          </a:xfrm>
          <a:prstGeom prst="rect">
            <a:avLst/>
          </a:prstGeom>
        </p:spPr>
      </p:pic>
      <p:sp>
        <p:nvSpPr>
          <p:cNvPr id="22" name="Content Placeholder 2"/>
          <p:cNvSpPr txBox="1">
            <a:spLocks/>
          </p:cNvSpPr>
          <p:nvPr/>
        </p:nvSpPr>
        <p:spPr>
          <a:xfrm>
            <a:off x="5632098" y="2040860"/>
            <a:ext cx="3344093" cy="89298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err="1">
                <a:solidFill>
                  <a:srgbClr val="FEFEDB"/>
                </a:solidFill>
                <a:latin typeface="Arial"/>
                <a:cs typeface="Arial"/>
              </a:rPr>
              <a:t>Ayca</a:t>
            </a:r>
            <a:r>
              <a:rPr lang="en-US" sz="1800" dirty="0">
                <a:solidFill>
                  <a:srgbClr val="FEFEDB"/>
                </a:solidFill>
                <a:latin typeface="Arial"/>
                <a:cs typeface="Arial"/>
              </a:rPr>
              <a:t> </a:t>
            </a:r>
            <a:r>
              <a:rPr lang="en-US" sz="1800" dirty="0" err="1">
                <a:solidFill>
                  <a:srgbClr val="FEFEDB"/>
                </a:solidFill>
                <a:latin typeface="Arial"/>
                <a:cs typeface="Arial"/>
              </a:rPr>
              <a:t>Erdogan</a:t>
            </a:r>
            <a:r>
              <a:rPr lang="en-US" sz="1800" dirty="0">
                <a:solidFill>
                  <a:srgbClr val="FEFEDB"/>
                </a:solidFill>
                <a:latin typeface="Arial"/>
                <a:cs typeface="Arial"/>
              </a:rPr>
              <a:t>, PhD</a:t>
            </a:r>
          </a:p>
          <a:p>
            <a:pPr marL="0" indent="0">
              <a:lnSpc>
                <a:spcPct val="90000"/>
              </a:lnSpc>
              <a:spcBef>
                <a:spcPts val="0"/>
              </a:spcBef>
              <a:buNone/>
            </a:pPr>
            <a:r>
              <a:rPr lang="en-US" sz="1800" dirty="0">
                <a:solidFill>
                  <a:srgbClr val="FF6600"/>
                </a:solidFill>
                <a:latin typeface="Arial"/>
                <a:cs typeface="Arial"/>
              </a:rPr>
              <a:t>Assistant Professor </a:t>
            </a:r>
            <a:r>
              <a:rPr lang="en-US" sz="1800" dirty="0">
                <a:solidFill>
                  <a:srgbClr val="FEFEDB"/>
                </a:solidFill>
                <a:latin typeface="Arial"/>
                <a:cs typeface="Arial"/>
              </a:rPr>
              <a:t>Industrial </a:t>
            </a:r>
            <a:r>
              <a:rPr lang="en-US" sz="1800" dirty="0" smtClean="0">
                <a:solidFill>
                  <a:srgbClr val="FEFEDB"/>
                </a:solidFill>
                <a:latin typeface="Arial"/>
                <a:cs typeface="Arial"/>
              </a:rPr>
              <a:t>Engineering</a:t>
            </a:r>
          </a:p>
          <a:p>
            <a:pPr marL="0" indent="0">
              <a:lnSpc>
                <a:spcPct val="90000"/>
              </a:lnSpc>
              <a:spcBef>
                <a:spcPts val="0"/>
              </a:spcBef>
              <a:buNone/>
            </a:pPr>
            <a:r>
              <a:rPr lang="en-US" sz="1800" dirty="0" smtClean="0">
                <a:solidFill>
                  <a:srgbClr val="FEFEDB"/>
                </a:solidFill>
                <a:latin typeface="Arial"/>
                <a:cs typeface="Arial"/>
              </a:rPr>
              <a:t>San </a:t>
            </a:r>
            <a:r>
              <a:rPr lang="en-US" sz="1800" dirty="0">
                <a:solidFill>
                  <a:srgbClr val="FEFEDB"/>
                </a:solidFill>
                <a:latin typeface="Arial"/>
                <a:cs typeface="Arial"/>
              </a:rPr>
              <a:t>Jose State</a:t>
            </a:r>
          </a:p>
        </p:txBody>
      </p:sp>
      <p:pic>
        <p:nvPicPr>
          <p:cNvPr id="17" name="Picture 16" descr="1c80030.jpg"/>
          <p:cNvPicPr>
            <a:picLocks noChangeAspect="1"/>
          </p:cNvPicPr>
          <p:nvPr/>
        </p:nvPicPr>
        <p:blipFill rotWithShape="1">
          <a:blip r:embed="rId9">
            <a:extLst>
              <a:ext uri="{28A0092B-C50C-407E-A947-70E740481C1C}">
                <a14:useLocalDpi xmlns:a14="http://schemas.microsoft.com/office/drawing/2010/main" val="0"/>
              </a:ext>
            </a:extLst>
          </a:blip>
          <a:srcRect l="12657" t="3779" r="28354" b="20876"/>
          <a:stretch/>
        </p:blipFill>
        <p:spPr>
          <a:xfrm>
            <a:off x="4745292" y="3243726"/>
            <a:ext cx="886806" cy="1132703"/>
          </a:xfrm>
          <a:prstGeom prst="rect">
            <a:avLst/>
          </a:prstGeom>
        </p:spPr>
      </p:pic>
      <p:sp>
        <p:nvSpPr>
          <p:cNvPr id="23" name="Content Placeholder 2"/>
          <p:cNvSpPr txBox="1">
            <a:spLocks/>
          </p:cNvSpPr>
          <p:nvPr/>
        </p:nvSpPr>
        <p:spPr>
          <a:xfrm>
            <a:off x="5632098" y="3245044"/>
            <a:ext cx="3344093" cy="113006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smtClean="0">
                <a:solidFill>
                  <a:srgbClr val="FEFEDB"/>
                </a:solidFill>
                <a:latin typeface="Arial"/>
                <a:cs typeface="Arial"/>
              </a:rPr>
              <a:t>Ramesh Nair, </a:t>
            </a:r>
            <a:r>
              <a:rPr lang="en-US" sz="1800" dirty="0">
                <a:solidFill>
                  <a:srgbClr val="FEFEDB"/>
                </a:solidFill>
                <a:latin typeface="Arial"/>
                <a:cs typeface="Arial"/>
              </a:rPr>
              <a:t>PhD</a:t>
            </a:r>
          </a:p>
          <a:p>
            <a:pPr marL="0" indent="0">
              <a:lnSpc>
                <a:spcPct val="90000"/>
              </a:lnSpc>
              <a:spcBef>
                <a:spcPts val="0"/>
              </a:spcBef>
              <a:buNone/>
            </a:pPr>
            <a:r>
              <a:rPr lang="en-US" sz="1800" dirty="0" smtClean="0">
                <a:solidFill>
                  <a:srgbClr val="FEFEDB"/>
                </a:solidFill>
                <a:latin typeface="Arial"/>
                <a:cs typeface="Arial"/>
              </a:rPr>
              <a:t>Senior </a:t>
            </a:r>
            <a:r>
              <a:rPr lang="en-US" sz="1800" dirty="0" err="1" smtClean="0">
                <a:solidFill>
                  <a:srgbClr val="FEFEDB"/>
                </a:solidFill>
                <a:latin typeface="Arial"/>
                <a:cs typeface="Arial"/>
              </a:rPr>
              <a:t>Bioinformatician</a:t>
            </a:r>
            <a:r>
              <a:rPr lang="en-US" sz="1800" dirty="0" smtClean="0">
                <a:solidFill>
                  <a:srgbClr val="FEFEDB"/>
                </a:solidFill>
                <a:latin typeface="Arial"/>
                <a:cs typeface="Arial"/>
              </a:rPr>
              <a:t> Stanford </a:t>
            </a:r>
            <a:r>
              <a:rPr lang="en-US" sz="1800" dirty="0">
                <a:solidFill>
                  <a:srgbClr val="FEFEDB"/>
                </a:solidFill>
                <a:latin typeface="Arial"/>
                <a:cs typeface="Arial"/>
              </a:rPr>
              <a:t>Center for Excellence in Stem Cell </a:t>
            </a:r>
            <a:r>
              <a:rPr lang="en-US" sz="1800" dirty="0" smtClean="0">
                <a:solidFill>
                  <a:srgbClr val="FEFEDB"/>
                </a:solidFill>
                <a:latin typeface="Arial"/>
                <a:cs typeface="Arial"/>
              </a:rPr>
              <a:t>Genomics</a:t>
            </a:r>
            <a:endParaRPr lang="en-US" sz="1800" dirty="0">
              <a:solidFill>
                <a:srgbClr val="FEFEDB"/>
              </a:solidFill>
              <a:latin typeface="Arial"/>
              <a:cs typeface="Arial"/>
            </a:endParaRPr>
          </a:p>
        </p:txBody>
      </p:sp>
      <p:pic>
        <p:nvPicPr>
          <p:cNvPr id="19" name="Picture 18" descr="308ffe1.jpg"/>
          <p:cNvPicPr>
            <a:picLocks noChangeAspect="1"/>
          </p:cNvPicPr>
          <p:nvPr/>
        </p:nvPicPr>
        <p:blipFill rotWithShape="1">
          <a:blip r:embed="rId10">
            <a:extLst>
              <a:ext uri="{28A0092B-C50C-407E-A947-70E740481C1C}">
                <a14:useLocalDpi xmlns:a14="http://schemas.microsoft.com/office/drawing/2010/main" val="0"/>
              </a:ext>
            </a:extLst>
          </a:blip>
          <a:srcRect l="12208" r="16890" b="8017"/>
          <a:stretch/>
        </p:blipFill>
        <p:spPr>
          <a:xfrm>
            <a:off x="4745291" y="4375110"/>
            <a:ext cx="886807" cy="1150483"/>
          </a:xfrm>
          <a:prstGeom prst="rect">
            <a:avLst/>
          </a:prstGeom>
        </p:spPr>
      </p:pic>
      <p:sp>
        <p:nvSpPr>
          <p:cNvPr id="24" name="Content Placeholder 2"/>
          <p:cNvSpPr txBox="1">
            <a:spLocks/>
          </p:cNvSpPr>
          <p:nvPr/>
        </p:nvSpPr>
        <p:spPr>
          <a:xfrm>
            <a:off x="5632098" y="4503858"/>
            <a:ext cx="3344093" cy="102173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smtClean="0">
                <a:solidFill>
                  <a:srgbClr val="FEFEDB"/>
                </a:solidFill>
                <a:latin typeface="Arial"/>
                <a:cs typeface="Arial"/>
              </a:rPr>
              <a:t>Xi </a:t>
            </a:r>
            <a:r>
              <a:rPr lang="en-US" sz="1800" dirty="0" err="1" smtClean="0">
                <a:solidFill>
                  <a:srgbClr val="FEFEDB"/>
                </a:solidFill>
                <a:latin typeface="Arial"/>
                <a:cs typeface="Arial"/>
              </a:rPr>
              <a:t>Rao</a:t>
            </a:r>
            <a:r>
              <a:rPr lang="en-US" sz="1800" dirty="0" smtClean="0">
                <a:solidFill>
                  <a:srgbClr val="FEFEDB"/>
                </a:solidFill>
                <a:latin typeface="Arial"/>
                <a:cs typeface="Arial"/>
              </a:rPr>
              <a:t>, </a:t>
            </a:r>
            <a:r>
              <a:rPr lang="en-US" sz="1800" dirty="0">
                <a:solidFill>
                  <a:srgbClr val="FEFEDB"/>
                </a:solidFill>
                <a:latin typeface="Arial"/>
                <a:cs typeface="Arial"/>
              </a:rPr>
              <a:t>PhD</a:t>
            </a:r>
          </a:p>
          <a:p>
            <a:pPr marL="0" indent="0">
              <a:lnSpc>
                <a:spcPct val="90000"/>
              </a:lnSpc>
              <a:spcBef>
                <a:spcPts val="0"/>
              </a:spcBef>
              <a:buNone/>
            </a:pPr>
            <a:r>
              <a:rPr lang="en-US" sz="1800" dirty="0" err="1" smtClean="0">
                <a:solidFill>
                  <a:srgbClr val="FEFEDB"/>
                </a:solidFill>
                <a:latin typeface="Arial"/>
                <a:cs typeface="Arial"/>
              </a:rPr>
              <a:t>Biocomputational</a:t>
            </a:r>
            <a:r>
              <a:rPr lang="en-US" sz="1800" dirty="0" smtClean="0">
                <a:solidFill>
                  <a:srgbClr val="FEFEDB"/>
                </a:solidFill>
                <a:latin typeface="Arial"/>
                <a:cs typeface="Arial"/>
              </a:rPr>
              <a:t> Post-doc </a:t>
            </a:r>
            <a:r>
              <a:rPr lang="en-US" sz="1800" dirty="0">
                <a:solidFill>
                  <a:srgbClr val="FEFEDB"/>
                </a:solidFill>
                <a:latin typeface="Arial"/>
                <a:cs typeface="Arial"/>
              </a:rPr>
              <a:t>fellow at Indiana University</a:t>
            </a:r>
          </a:p>
        </p:txBody>
      </p:sp>
      <p:pic>
        <p:nvPicPr>
          <p:cNvPr id="25" name="Picture 24" descr="Screen Shot 2015-09-15 at 5.32.38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3116" y="5556431"/>
            <a:ext cx="924588" cy="1128635"/>
          </a:xfrm>
          <a:prstGeom prst="rect">
            <a:avLst/>
          </a:prstGeom>
        </p:spPr>
      </p:pic>
      <p:sp>
        <p:nvSpPr>
          <p:cNvPr id="26" name="Content Placeholder 2"/>
          <p:cNvSpPr txBox="1">
            <a:spLocks/>
          </p:cNvSpPr>
          <p:nvPr/>
        </p:nvSpPr>
        <p:spPr>
          <a:xfrm>
            <a:off x="1759978" y="5775964"/>
            <a:ext cx="2723648" cy="68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err="1" smtClean="0">
                <a:solidFill>
                  <a:srgbClr val="FEFEDB"/>
                </a:solidFill>
                <a:latin typeface="Arial"/>
                <a:cs typeface="Arial"/>
              </a:rPr>
              <a:t>Saeed</a:t>
            </a:r>
            <a:r>
              <a:rPr lang="en-US" sz="1800" dirty="0" smtClean="0">
                <a:solidFill>
                  <a:srgbClr val="FEFEDB"/>
                </a:solidFill>
                <a:latin typeface="Arial"/>
                <a:cs typeface="Arial"/>
              </a:rPr>
              <a:t> </a:t>
            </a:r>
            <a:r>
              <a:rPr lang="en-US" sz="1800" dirty="0" err="1" smtClean="0">
                <a:solidFill>
                  <a:srgbClr val="FEFEDB"/>
                </a:solidFill>
                <a:latin typeface="Arial"/>
                <a:cs typeface="Arial"/>
              </a:rPr>
              <a:t>Hassanpour</a:t>
            </a:r>
            <a:r>
              <a:rPr lang="en-US" sz="1800" dirty="0" smtClean="0">
                <a:solidFill>
                  <a:srgbClr val="FEFEDB"/>
                </a:solidFill>
                <a:latin typeface="Arial"/>
                <a:cs typeface="Arial"/>
              </a:rPr>
              <a:t>, PhD</a:t>
            </a:r>
          </a:p>
          <a:p>
            <a:pPr marL="0" indent="0">
              <a:lnSpc>
                <a:spcPct val="90000"/>
              </a:lnSpc>
              <a:spcBef>
                <a:spcPts val="0"/>
              </a:spcBef>
              <a:buNone/>
            </a:pPr>
            <a:r>
              <a:rPr lang="en-US" sz="1800" dirty="0" smtClean="0">
                <a:solidFill>
                  <a:srgbClr val="FF6600"/>
                </a:solidFill>
                <a:latin typeface="Arial"/>
                <a:cs typeface="Arial"/>
              </a:rPr>
              <a:t>Assistant Professor</a:t>
            </a:r>
            <a:r>
              <a:rPr lang="en-US" sz="1800" dirty="0" smtClean="0">
                <a:solidFill>
                  <a:srgbClr val="FEFEDB"/>
                </a:solidFill>
                <a:latin typeface="Arial"/>
                <a:cs typeface="Arial"/>
              </a:rPr>
              <a:t>, Dartmouth University</a:t>
            </a:r>
          </a:p>
          <a:p>
            <a:pPr marL="0" indent="0">
              <a:lnSpc>
                <a:spcPct val="120000"/>
              </a:lnSpc>
              <a:spcBef>
                <a:spcPts val="0"/>
              </a:spcBef>
              <a:buNone/>
            </a:pPr>
            <a:endParaRPr lang="en-US" sz="1800" dirty="0">
              <a:solidFill>
                <a:srgbClr val="FEFEDB"/>
              </a:solidFill>
              <a:latin typeface="Arial"/>
              <a:cs typeface="Arial"/>
            </a:endParaRPr>
          </a:p>
        </p:txBody>
      </p:sp>
      <p:pic>
        <p:nvPicPr>
          <p:cNvPr id="3" name="Picture 2" descr="Screen Shot 2015-09-15 at 9.21.26 PM.jpg"/>
          <p:cNvPicPr>
            <a:picLocks noChangeAspect="1"/>
          </p:cNvPicPr>
          <p:nvPr/>
        </p:nvPicPr>
        <p:blipFill rotWithShape="1">
          <a:blip r:embed="rId12">
            <a:extLst>
              <a:ext uri="{28A0092B-C50C-407E-A947-70E740481C1C}">
                <a14:useLocalDpi xmlns:a14="http://schemas.microsoft.com/office/drawing/2010/main" val="0"/>
              </a:ext>
            </a:extLst>
          </a:blip>
          <a:srcRect l="14398" r="28832" b="29998"/>
          <a:stretch/>
        </p:blipFill>
        <p:spPr>
          <a:xfrm>
            <a:off x="4416261" y="5565112"/>
            <a:ext cx="886807" cy="1111272"/>
          </a:xfrm>
          <a:prstGeom prst="rect">
            <a:avLst/>
          </a:prstGeom>
        </p:spPr>
      </p:pic>
      <p:sp>
        <p:nvSpPr>
          <p:cNvPr id="27" name="Content Placeholder 2"/>
          <p:cNvSpPr txBox="1">
            <a:spLocks/>
          </p:cNvSpPr>
          <p:nvPr/>
        </p:nvSpPr>
        <p:spPr>
          <a:xfrm>
            <a:off x="5254963" y="5775964"/>
            <a:ext cx="2723648" cy="68956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None/>
            </a:pPr>
            <a:r>
              <a:rPr lang="en-US" sz="1800" dirty="0" err="1" smtClean="0">
                <a:solidFill>
                  <a:srgbClr val="FEFEDB"/>
                </a:solidFill>
                <a:latin typeface="Arial"/>
                <a:cs typeface="Arial"/>
              </a:rPr>
              <a:t>Selen</a:t>
            </a:r>
            <a:r>
              <a:rPr lang="en-US" sz="1800" dirty="0" smtClean="0">
                <a:solidFill>
                  <a:srgbClr val="FEFEDB"/>
                </a:solidFill>
                <a:latin typeface="Arial"/>
                <a:cs typeface="Arial"/>
              </a:rPr>
              <a:t> </a:t>
            </a:r>
            <a:r>
              <a:rPr lang="en-US" sz="1800" dirty="0" err="1" smtClean="0">
                <a:solidFill>
                  <a:srgbClr val="FEFEDB"/>
                </a:solidFill>
                <a:latin typeface="Arial"/>
                <a:cs typeface="Arial"/>
              </a:rPr>
              <a:t>Bozkurt</a:t>
            </a:r>
            <a:r>
              <a:rPr lang="en-US" sz="1800" dirty="0" smtClean="0">
                <a:solidFill>
                  <a:srgbClr val="FEFEDB"/>
                </a:solidFill>
                <a:latin typeface="Arial"/>
                <a:cs typeface="Arial"/>
              </a:rPr>
              <a:t>, PhD</a:t>
            </a:r>
          </a:p>
          <a:p>
            <a:pPr marL="0" indent="0">
              <a:lnSpc>
                <a:spcPct val="90000"/>
              </a:lnSpc>
              <a:spcBef>
                <a:spcPts val="0"/>
              </a:spcBef>
              <a:buNone/>
            </a:pPr>
            <a:r>
              <a:rPr lang="en-US" sz="1800" dirty="0" smtClean="0">
                <a:solidFill>
                  <a:srgbClr val="FF6600"/>
                </a:solidFill>
                <a:latin typeface="Arial"/>
                <a:cs typeface="Arial"/>
              </a:rPr>
              <a:t>Assistant Professor</a:t>
            </a:r>
            <a:r>
              <a:rPr lang="en-US" sz="1800" dirty="0">
                <a:solidFill>
                  <a:srgbClr val="FEFEDB"/>
                </a:solidFill>
                <a:latin typeface="Arial"/>
                <a:cs typeface="Arial"/>
              </a:rPr>
              <a:t>, </a:t>
            </a:r>
            <a:r>
              <a:rPr lang="en-US" sz="1800" dirty="0" err="1">
                <a:solidFill>
                  <a:srgbClr val="FEFEDB"/>
                </a:solidFill>
                <a:latin typeface="Arial"/>
                <a:cs typeface="Arial"/>
              </a:rPr>
              <a:t>Akdeniz</a:t>
            </a:r>
            <a:r>
              <a:rPr lang="en-US" sz="1800" dirty="0">
                <a:solidFill>
                  <a:srgbClr val="FEFEDB"/>
                </a:solidFill>
                <a:latin typeface="Arial"/>
                <a:cs typeface="Arial"/>
              </a:rPr>
              <a:t> University </a:t>
            </a:r>
            <a:endParaRPr lang="en-US" sz="1800" dirty="0" smtClean="0">
              <a:solidFill>
                <a:srgbClr val="FEFEDB"/>
              </a:solidFill>
              <a:latin typeface="Arial"/>
              <a:cs typeface="Arial"/>
            </a:endParaRPr>
          </a:p>
          <a:p>
            <a:pPr marL="0" indent="0">
              <a:lnSpc>
                <a:spcPct val="120000"/>
              </a:lnSpc>
              <a:spcBef>
                <a:spcPts val="0"/>
              </a:spcBef>
              <a:buNone/>
            </a:pPr>
            <a:endParaRPr lang="en-US" sz="1800" dirty="0">
              <a:solidFill>
                <a:srgbClr val="FEFEDB"/>
              </a:solidFill>
              <a:latin typeface="Arial"/>
              <a:cs typeface="Arial"/>
            </a:endParaRPr>
          </a:p>
        </p:txBody>
      </p:sp>
    </p:spTree>
    <p:extLst>
      <p:ext uri="{BB962C8B-B14F-4D97-AF65-F5344CB8AC3E}">
        <p14:creationId xmlns:p14="http://schemas.microsoft.com/office/powerpoint/2010/main" val="39911307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64"/>
            <a:ext cx="8229600" cy="1143000"/>
          </a:xfrm>
        </p:spPr>
        <p:txBody>
          <a:bodyPr>
            <a:normAutofit/>
          </a:bodyPr>
          <a:lstStyle/>
          <a:p>
            <a:r>
              <a:rPr lang="en-US" sz="4000" b="1" dirty="0" smtClean="0">
                <a:solidFill>
                  <a:srgbClr val="FFFF00"/>
                </a:solidFill>
                <a:latin typeface="Arial"/>
                <a:cs typeface="Arial"/>
              </a:rPr>
              <a:t>Courses</a:t>
            </a:r>
            <a:endParaRPr lang="en-US" sz="4000" b="1" dirty="0">
              <a:solidFill>
                <a:srgbClr val="FFFF00"/>
              </a:solidFill>
              <a:latin typeface="Arial"/>
              <a:cs typeface="Arial"/>
            </a:endParaRPr>
          </a:p>
        </p:txBody>
      </p:sp>
      <p:sp>
        <p:nvSpPr>
          <p:cNvPr id="3" name="Content Placeholder 2"/>
          <p:cNvSpPr>
            <a:spLocks noGrp="1"/>
          </p:cNvSpPr>
          <p:nvPr>
            <p:ph idx="1"/>
          </p:nvPr>
        </p:nvSpPr>
        <p:spPr>
          <a:xfrm>
            <a:off x="323986" y="1600200"/>
            <a:ext cx="8686800" cy="4525963"/>
          </a:xfrm>
          <a:effectLst>
            <a:outerShdw blurRad="50800" dist="38100" dir="2700000" algn="tl" rotWithShape="0">
              <a:prstClr val="black">
                <a:alpha val="40000"/>
              </a:prstClr>
            </a:outerShdw>
          </a:effectLst>
        </p:spPr>
        <p:txBody>
          <a:bodyPr>
            <a:normAutofit/>
          </a:bodyPr>
          <a:lstStyle/>
          <a:p>
            <a:pPr marL="403225" lvl="2">
              <a:spcAft>
                <a:spcPts val="1200"/>
              </a:spcAft>
            </a:pPr>
            <a:r>
              <a:rPr lang="en-US" sz="2800" b="1" dirty="0" err="1">
                <a:solidFill>
                  <a:srgbClr val="FEFEDB"/>
                </a:solidFill>
                <a:latin typeface="Arial"/>
                <a:cs typeface="Arial"/>
              </a:rPr>
              <a:t>Biomedin</a:t>
            </a:r>
            <a:r>
              <a:rPr lang="en-US" sz="2800" b="1" dirty="0">
                <a:solidFill>
                  <a:srgbClr val="FEFEDB"/>
                </a:solidFill>
                <a:latin typeface="Arial"/>
                <a:cs typeface="Arial"/>
              </a:rPr>
              <a:t> 260: </a:t>
            </a:r>
            <a:r>
              <a:rPr lang="en-US" sz="2800" dirty="0" smtClean="0">
                <a:solidFill>
                  <a:srgbClr val="FEFEDB"/>
                </a:solidFill>
                <a:latin typeface="Arial"/>
                <a:cs typeface="Arial"/>
              </a:rPr>
              <a:t>Computational </a:t>
            </a:r>
            <a:r>
              <a:rPr lang="en-US" sz="2800" dirty="0">
                <a:solidFill>
                  <a:srgbClr val="FEFEDB"/>
                </a:solidFill>
                <a:latin typeface="Arial"/>
                <a:cs typeface="Arial"/>
              </a:rPr>
              <a:t>Methods for Biomedical Image Analysis and Interpretation (Rubin/Paik, Spring Quarter</a:t>
            </a:r>
            <a:r>
              <a:rPr lang="en-US" sz="2800" dirty="0" smtClean="0">
                <a:solidFill>
                  <a:srgbClr val="FEFEDB"/>
                </a:solidFill>
                <a:latin typeface="Arial"/>
                <a:cs typeface="Arial"/>
              </a:rPr>
              <a:t>)</a:t>
            </a:r>
          </a:p>
          <a:p>
            <a:pPr marL="403225" lvl="2">
              <a:spcAft>
                <a:spcPts val="1200"/>
              </a:spcAft>
            </a:pPr>
            <a:r>
              <a:rPr lang="en-US" sz="2800" b="1" dirty="0" smtClean="0">
                <a:solidFill>
                  <a:srgbClr val="FEFEDB"/>
                </a:solidFill>
                <a:latin typeface="Arial"/>
                <a:cs typeface="Arial"/>
              </a:rPr>
              <a:t>BMI 205: </a:t>
            </a:r>
            <a:r>
              <a:rPr lang="en-US" sz="2800" dirty="0" smtClean="0">
                <a:solidFill>
                  <a:srgbClr val="FEFEDB"/>
                </a:solidFill>
                <a:latin typeface="Arial"/>
                <a:cs typeface="Arial"/>
              </a:rPr>
              <a:t>Precision Practice with Big Data (Rubin)</a:t>
            </a:r>
          </a:p>
          <a:p>
            <a:pPr marL="403225" lvl="2">
              <a:spcAft>
                <a:spcPts val="1200"/>
              </a:spcAft>
            </a:pPr>
            <a:r>
              <a:rPr lang="en-US" sz="2800" b="1" dirty="0" smtClean="0">
                <a:solidFill>
                  <a:srgbClr val="FEFEDB"/>
                </a:solidFill>
                <a:latin typeface="Arial"/>
                <a:cs typeface="Arial"/>
              </a:rPr>
              <a:t>CBIO 243</a:t>
            </a:r>
            <a:r>
              <a:rPr lang="en-US" sz="2800" b="1" dirty="0">
                <a:solidFill>
                  <a:srgbClr val="FEFEDB"/>
                </a:solidFill>
                <a:latin typeface="Arial"/>
                <a:cs typeface="Arial"/>
              </a:rPr>
              <a:t>:</a:t>
            </a:r>
            <a:r>
              <a:rPr lang="en-US" sz="2800" dirty="0">
                <a:solidFill>
                  <a:srgbClr val="FEFEDB"/>
                </a:solidFill>
                <a:latin typeface="Arial"/>
                <a:cs typeface="Arial"/>
              </a:rPr>
              <a:t> </a:t>
            </a:r>
            <a:r>
              <a:rPr lang="en-US" sz="2800" dirty="0" smtClean="0">
                <a:solidFill>
                  <a:srgbClr val="FEFEDB"/>
                </a:solidFill>
                <a:latin typeface="Arial"/>
                <a:cs typeface="Arial"/>
              </a:rPr>
              <a:t>Principles </a:t>
            </a:r>
            <a:r>
              <a:rPr lang="en-US" sz="2800" dirty="0">
                <a:solidFill>
                  <a:srgbClr val="FEFEDB"/>
                </a:solidFill>
                <a:latin typeface="Arial"/>
                <a:cs typeface="Arial"/>
              </a:rPr>
              <a:t>in Cancer Systems Biology (Plevritis, Spring Quarter)</a:t>
            </a:r>
          </a:p>
          <a:p>
            <a:pPr marL="403225" indent="-228600">
              <a:spcAft>
                <a:spcPts val="1200"/>
              </a:spcAft>
            </a:pPr>
            <a:endParaRPr lang="en-US" sz="2800" dirty="0">
              <a:solidFill>
                <a:srgbClr val="FEFEDB"/>
              </a:solidFill>
              <a:latin typeface="Arial"/>
              <a:cs typeface="Arial"/>
            </a:endParaRPr>
          </a:p>
        </p:txBody>
      </p:sp>
    </p:spTree>
    <p:extLst>
      <p:ext uri="{BB962C8B-B14F-4D97-AF65-F5344CB8AC3E}">
        <p14:creationId xmlns:p14="http://schemas.microsoft.com/office/powerpoint/2010/main" val="26259506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986"/>
            <a:ext cx="8229600" cy="660605"/>
          </a:xfrm>
        </p:spPr>
        <p:txBody>
          <a:bodyPr>
            <a:normAutofit/>
          </a:bodyPr>
          <a:lstStyle/>
          <a:p>
            <a:r>
              <a:rPr lang="en-US" sz="3600" b="1" dirty="0" smtClean="0">
                <a:solidFill>
                  <a:srgbClr val="FFFF69"/>
                </a:solidFill>
                <a:latin typeface="Arial"/>
                <a:cs typeface="Arial"/>
              </a:rPr>
              <a:t>IBIIS Monthly Seminars</a:t>
            </a:r>
            <a:endParaRPr lang="en-US" sz="3600" b="1" dirty="0">
              <a:solidFill>
                <a:srgbClr val="FFFF69"/>
              </a:solidFill>
              <a:latin typeface="Arial"/>
              <a:cs typeface="Arial"/>
            </a:endParaRPr>
          </a:p>
        </p:txBody>
      </p:sp>
      <p:pic>
        <p:nvPicPr>
          <p:cNvPr id="5" name="Picture 4" descr="Screen Shot 2015-09-14 at 3.53.39 PM.jpg"/>
          <p:cNvPicPr>
            <a:picLocks noChangeAspect="1"/>
          </p:cNvPicPr>
          <p:nvPr/>
        </p:nvPicPr>
        <p:blipFill rotWithShape="1">
          <a:blip r:embed="rId2">
            <a:extLst>
              <a:ext uri="{28A0092B-C50C-407E-A947-70E740481C1C}">
                <a14:useLocalDpi xmlns:a14="http://schemas.microsoft.com/office/drawing/2010/main" val="0"/>
              </a:ext>
            </a:extLst>
          </a:blip>
          <a:srcRect l="69906" t="7046" r="8871" b="24697"/>
          <a:stretch/>
        </p:blipFill>
        <p:spPr>
          <a:xfrm>
            <a:off x="941040" y="5298840"/>
            <a:ext cx="1270028" cy="1397658"/>
          </a:xfrm>
          <a:prstGeom prst="rect">
            <a:avLst/>
          </a:prstGeom>
        </p:spPr>
      </p:pic>
      <p:pic>
        <p:nvPicPr>
          <p:cNvPr id="6" name="Picture 5" descr="Screen Shot 2015-09-14 at 3.53.11 PM.jpg"/>
          <p:cNvPicPr>
            <a:picLocks noChangeAspect="1"/>
          </p:cNvPicPr>
          <p:nvPr/>
        </p:nvPicPr>
        <p:blipFill rotWithShape="1">
          <a:blip r:embed="rId3">
            <a:extLst>
              <a:ext uri="{28A0092B-C50C-407E-A947-70E740481C1C}">
                <a14:useLocalDpi xmlns:a14="http://schemas.microsoft.com/office/drawing/2010/main" val="0"/>
              </a:ext>
            </a:extLst>
          </a:blip>
          <a:srcRect l="68619" t="4633" r="9136" b="12100"/>
          <a:stretch/>
        </p:blipFill>
        <p:spPr>
          <a:xfrm>
            <a:off x="941040" y="3868728"/>
            <a:ext cx="1270028" cy="1343450"/>
          </a:xfrm>
          <a:prstGeom prst="rect">
            <a:avLst/>
          </a:prstGeom>
        </p:spPr>
      </p:pic>
      <p:pic>
        <p:nvPicPr>
          <p:cNvPr id="3" name="Picture 2" descr="Screen Shot 2015-09-14 at 4.02.03 PM.jpg"/>
          <p:cNvPicPr>
            <a:picLocks noChangeAspect="1"/>
          </p:cNvPicPr>
          <p:nvPr/>
        </p:nvPicPr>
        <p:blipFill rotWithShape="1">
          <a:blip r:embed="rId4">
            <a:extLst>
              <a:ext uri="{28A0092B-C50C-407E-A947-70E740481C1C}">
                <a14:useLocalDpi xmlns:a14="http://schemas.microsoft.com/office/drawing/2010/main" val="0"/>
              </a:ext>
            </a:extLst>
          </a:blip>
          <a:srcRect l="67526" t="2249" r="8871" b="15037"/>
          <a:stretch/>
        </p:blipFill>
        <p:spPr>
          <a:xfrm>
            <a:off x="941040" y="939303"/>
            <a:ext cx="1270028" cy="1292976"/>
          </a:xfrm>
          <a:prstGeom prst="rect">
            <a:avLst/>
          </a:prstGeom>
        </p:spPr>
      </p:pic>
      <p:pic>
        <p:nvPicPr>
          <p:cNvPr id="4" name="Picture 3" descr="Screen Shot 2015-09-14 at 4.01.55 PM.jpg"/>
          <p:cNvPicPr>
            <a:picLocks noChangeAspect="1"/>
          </p:cNvPicPr>
          <p:nvPr/>
        </p:nvPicPr>
        <p:blipFill rotWithShape="1">
          <a:blip r:embed="rId5">
            <a:extLst>
              <a:ext uri="{28A0092B-C50C-407E-A947-70E740481C1C}">
                <a14:useLocalDpi xmlns:a14="http://schemas.microsoft.com/office/drawing/2010/main" val="0"/>
              </a:ext>
            </a:extLst>
          </a:blip>
          <a:srcRect l="68612" t="4751" r="10309" b="15397"/>
          <a:stretch/>
        </p:blipFill>
        <p:spPr>
          <a:xfrm>
            <a:off x="941039" y="2428537"/>
            <a:ext cx="1270029" cy="1364027"/>
          </a:xfrm>
          <a:prstGeom prst="rect">
            <a:avLst/>
          </a:prstGeom>
        </p:spPr>
      </p:pic>
      <p:sp>
        <p:nvSpPr>
          <p:cNvPr id="7" name="Title 1"/>
          <p:cNvSpPr txBox="1">
            <a:spLocks/>
          </p:cNvSpPr>
          <p:nvPr/>
        </p:nvSpPr>
        <p:spPr>
          <a:xfrm>
            <a:off x="2382610" y="843083"/>
            <a:ext cx="6991965" cy="14928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pPr algn="l"/>
            <a:r>
              <a:rPr lang="en-US" sz="2200" b="1" dirty="0" smtClean="0">
                <a:solidFill>
                  <a:srgbClr val="FEFEDB"/>
                </a:solidFill>
                <a:latin typeface="Arial"/>
                <a:cs typeface="Arial"/>
              </a:rPr>
              <a:t>July 23, 2015: Camille Kurtz, PhD</a:t>
            </a:r>
          </a:p>
          <a:p>
            <a:pPr algn="l"/>
            <a:r>
              <a:rPr lang="en-US" sz="2000" b="1" dirty="0">
                <a:solidFill>
                  <a:srgbClr val="FEFEDB"/>
                </a:solidFill>
                <a:latin typeface="Arial"/>
                <a:cs typeface="Arial"/>
              </a:rPr>
              <a:t>University of Paris </a:t>
            </a:r>
            <a:r>
              <a:rPr lang="en-US" sz="2000" b="1" dirty="0" smtClean="0">
                <a:solidFill>
                  <a:srgbClr val="FEFEDB"/>
                </a:solidFill>
                <a:latin typeface="Arial"/>
                <a:cs typeface="Arial"/>
              </a:rPr>
              <a:t>Descartes</a:t>
            </a:r>
          </a:p>
          <a:p>
            <a:pPr algn="l"/>
            <a:r>
              <a:rPr lang="en-US" sz="2200" b="1" i="1" dirty="0" smtClean="0">
                <a:solidFill>
                  <a:srgbClr val="FF6600"/>
                </a:solidFill>
                <a:latin typeface="Arial"/>
                <a:cs typeface="Arial"/>
              </a:rPr>
              <a:t>Semantic Features for Automated Retrieval of Radiologic Images</a:t>
            </a:r>
            <a:endParaRPr lang="en-US" sz="2200" b="1" i="1" dirty="0">
              <a:solidFill>
                <a:srgbClr val="FF6600"/>
              </a:solidFill>
              <a:latin typeface="Arial"/>
              <a:cs typeface="Arial"/>
            </a:endParaRPr>
          </a:p>
        </p:txBody>
      </p:sp>
      <p:sp>
        <p:nvSpPr>
          <p:cNvPr id="8" name="Title 1"/>
          <p:cNvSpPr txBox="1">
            <a:spLocks/>
          </p:cNvSpPr>
          <p:nvPr/>
        </p:nvSpPr>
        <p:spPr>
          <a:xfrm>
            <a:off x="2382610" y="2337357"/>
            <a:ext cx="6788030" cy="14928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pPr algn="l"/>
            <a:r>
              <a:rPr lang="en-US" sz="2200" b="1" dirty="0" smtClean="0">
                <a:solidFill>
                  <a:srgbClr val="FEFEDB"/>
                </a:solidFill>
                <a:latin typeface="Arial"/>
                <a:cs typeface="Arial"/>
              </a:rPr>
              <a:t>July 23, 2015: </a:t>
            </a:r>
            <a:r>
              <a:rPr lang="en-US" sz="2200" b="1" dirty="0" err="1">
                <a:solidFill>
                  <a:srgbClr val="FEFEDB"/>
                </a:solidFill>
                <a:latin typeface="Arial"/>
                <a:cs typeface="Arial"/>
              </a:rPr>
              <a:t>Germain</a:t>
            </a:r>
            <a:r>
              <a:rPr lang="en-US" sz="2200" b="1" dirty="0">
                <a:solidFill>
                  <a:srgbClr val="FEFEDB"/>
                </a:solidFill>
                <a:latin typeface="Arial"/>
                <a:cs typeface="Arial"/>
              </a:rPr>
              <a:t> </a:t>
            </a:r>
            <a:r>
              <a:rPr lang="en-US" sz="2200" b="1" dirty="0" err="1" smtClean="0">
                <a:solidFill>
                  <a:srgbClr val="FEFEDB"/>
                </a:solidFill>
                <a:latin typeface="Arial"/>
                <a:cs typeface="Arial"/>
              </a:rPr>
              <a:t>Forestier</a:t>
            </a:r>
            <a:r>
              <a:rPr lang="en-US" sz="2200" b="1" dirty="0" smtClean="0">
                <a:solidFill>
                  <a:srgbClr val="FEFEDB"/>
                </a:solidFill>
                <a:latin typeface="Arial"/>
                <a:cs typeface="Arial"/>
              </a:rPr>
              <a:t>, PhD</a:t>
            </a:r>
          </a:p>
          <a:p>
            <a:pPr algn="l"/>
            <a:r>
              <a:rPr lang="en-US" sz="2000" b="1" dirty="0">
                <a:solidFill>
                  <a:srgbClr val="FEFEDB"/>
                </a:solidFill>
                <a:latin typeface="Arial"/>
                <a:cs typeface="Arial"/>
              </a:rPr>
              <a:t>University of Haute-Alsace, </a:t>
            </a:r>
            <a:r>
              <a:rPr lang="en-US" sz="2000" b="1" dirty="0" smtClean="0">
                <a:solidFill>
                  <a:srgbClr val="FEFEDB"/>
                </a:solidFill>
                <a:latin typeface="Arial"/>
                <a:cs typeface="Arial"/>
              </a:rPr>
              <a:t>France</a:t>
            </a:r>
          </a:p>
          <a:p>
            <a:pPr algn="l"/>
            <a:r>
              <a:rPr lang="en-US" sz="2200" b="1" i="1" dirty="0" smtClean="0">
                <a:solidFill>
                  <a:srgbClr val="FF6600"/>
                </a:solidFill>
                <a:latin typeface="Arial"/>
                <a:cs typeface="Arial"/>
              </a:rPr>
              <a:t>Automatic </a:t>
            </a:r>
            <a:r>
              <a:rPr lang="en-US" sz="2200" b="1" i="1" dirty="0">
                <a:solidFill>
                  <a:srgbClr val="FF6600"/>
                </a:solidFill>
                <a:latin typeface="Arial"/>
                <a:cs typeface="Arial"/>
              </a:rPr>
              <a:t>analysis of whole slide images in digital pathology</a:t>
            </a:r>
          </a:p>
        </p:txBody>
      </p:sp>
      <p:sp>
        <p:nvSpPr>
          <p:cNvPr id="9" name="Title 1"/>
          <p:cNvSpPr txBox="1">
            <a:spLocks/>
          </p:cNvSpPr>
          <p:nvPr/>
        </p:nvSpPr>
        <p:spPr>
          <a:xfrm>
            <a:off x="2382610" y="3855137"/>
            <a:ext cx="6788030" cy="14928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pPr algn="l"/>
            <a:r>
              <a:rPr lang="en-US" sz="2200" b="1" dirty="0" smtClean="0">
                <a:solidFill>
                  <a:srgbClr val="FEFEDB"/>
                </a:solidFill>
                <a:latin typeface="Arial"/>
                <a:cs typeface="Arial"/>
              </a:rPr>
              <a:t>Oct 21, 2015: </a:t>
            </a:r>
            <a:r>
              <a:rPr lang="en-US" sz="2200" b="1" dirty="0">
                <a:solidFill>
                  <a:srgbClr val="FEFEDB"/>
                </a:solidFill>
                <a:latin typeface="Arial"/>
                <a:cs typeface="Arial"/>
              </a:rPr>
              <a:t>Michael </a:t>
            </a:r>
            <a:r>
              <a:rPr lang="en-US" sz="2200" b="1" dirty="0" err="1">
                <a:solidFill>
                  <a:srgbClr val="FEFEDB"/>
                </a:solidFill>
                <a:latin typeface="Arial"/>
                <a:cs typeface="Arial"/>
              </a:rPr>
              <a:t>Greicius</a:t>
            </a:r>
            <a:r>
              <a:rPr lang="en-US" sz="2200" b="1" dirty="0">
                <a:solidFill>
                  <a:srgbClr val="FEFEDB"/>
                </a:solidFill>
                <a:latin typeface="Arial"/>
                <a:cs typeface="Arial"/>
              </a:rPr>
              <a:t>, MD, PhD</a:t>
            </a:r>
            <a:endParaRPr lang="en-US" sz="2200" b="1" dirty="0" smtClean="0">
              <a:solidFill>
                <a:srgbClr val="FEFEDB"/>
              </a:solidFill>
              <a:latin typeface="Arial"/>
              <a:cs typeface="Arial"/>
            </a:endParaRPr>
          </a:p>
          <a:p>
            <a:pPr algn="l"/>
            <a:r>
              <a:rPr lang="en-US" sz="2000" b="1" dirty="0">
                <a:solidFill>
                  <a:srgbClr val="FEFEDB"/>
                </a:solidFill>
                <a:latin typeface="Arial"/>
                <a:cs typeface="Arial"/>
              </a:rPr>
              <a:t>Stanford </a:t>
            </a:r>
            <a:r>
              <a:rPr lang="en-US" sz="2000" b="1" dirty="0" smtClean="0">
                <a:solidFill>
                  <a:srgbClr val="FEFEDB"/>
                </a:solidFill>
                <a:latin typeface="Arial"/>
                <a:cs typeface="Arial"/>
              </a:rPr>
              <a:t>University</a:t>
            </a:r>
          </a:p>
          <a:p>
            <a:pPr algn="l"/>
            <a:r>
              <a:rPr lang="en-US" sz="2200" b="1" i="1" dirty="0" smtClean="0">
                <a:solidFill>
                  <a:srgbClr val="FF6600"/>
                </a:solidFill>
                <a:latin typeface="Arial"/>
                <a:cs typeface="Arial"/>
              </a:rPr>
              <a:t>Imaging</a:t>
            </a:r>
            <a:r>
              <a:rPr lang="en-US" sz="2200" b="1" i="1" dirty="0">
                <a:solidFill>
                  <a:srgbClr val="FF6600"/>
                </a:solidFill>
                <a:latin typeface="Arial"/>
                <a:cs typeface="Arial"/>
              </a:rPr>
              <a:t>, Genetics, and Imaging Genetics: Insights into Alzheimer’s Disease</a:t>
            </a:r>
          </a:p>
        </p:txBody>
      </p:sp>
      <p:sp>
        <p:nvSpPr>
          <p:cNvPr id="10" name="Title 1"/>
          <p:cNvSpPr txBox="1">
            <a:spLocks/>
          </p:cNvSpPr>
          <p:nvPr/>
        </p:nvSpPr>
        <p:spPr>
          <a:xfrm>
            <a:off x="2382610" y="5298840"/>
            <a:ext cx="6788030" cy="149288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pPr algn="l"/>
            <a:r>
              <a:rPr lang="en-US" sz="2200" b="1" dirty="0" smtClean="0">
                <a:solidFill>
                  <a:srgbClr val="FEFEDB"/>
                </a:solidFill>
                <a:latin typeface="Arial"/>
                <a:cs typeface="Arial"/>
              </a:rPr>
              <a:t>Nov 18, 2015: Vittorio </a:t>
            </a:r>
            <a:r>
              <a:rPr lang="en-US" sz="2200" b="1" dirty="0" err="1">
                <a:solidFill>
                  <a:srgbClr val="FEFEDB"/>
                </a:solidFill>
                <a:latin typeface="Arial"/>
                <a:cs typeface="Arial"/>
              </a:rPr>
              <a:t>Cristini</a:t>
            </a:r>
            <a:r>
              <a:rPr lang="en-US" sz="2200" b="1" dirty="0">
                <a:solidFill>
                  <a:srgbClr val="FEFEDB"/>
                </a:solidFill>
                <a:latin typeface="Arial"/>
                <a:cs typeface="Arial"/>
              </a:rPr>
              <a:t>, </a:t>
            </a:r>
            <a:r>
              <a:rPr lang="en-US" sz="2200" b="1" dirty="0" smtClean="0">
                <a:solidFill>
                  <a:srgbClr val="FEFEDB"/>
                </a:solidFill>
                <a:latin typeface="Arial"/>
                <a:cs typeface="Arial"/>
              </a:rPr>
              <a:t>PhD</a:t>
            </a:r>
          </a:p>
          <a:p>
            <a:pPr algn="l"/>
            <a:r>
              <a:rPr lang="en-US" sz="2000" b="1" dirty="0">
                <a:solidFill>
                  <a:srgbClr val="FEFEDB"/>
                </a:solidFill>
                <a:latin typeface="Arial"/>
                <a:cs typeface="Arial"/>
              </a:rPr>
              <a:t>University of New </a:t>
            </a:r>
            <a:r>
              <a:rPr lang="en-US" sz="2000" b="1" dirty="0" smtClean="0">
                <a:solidFill>
                  <a:srgbClr val="FEFEDB"/>
                </a:solidFill>
                <a:latin typeface="Arial"/>
                <a:cs typeface="Arial"/>
              </a:rPr>
              <a:t>Mexico</a:t>
            </a:r>
          </a:p>
          <a:p>
            <a:pPr algn="l"/>
            <a:r>
              <a:rPr lang="en-US" sz="2200" b="1" i="1" dirty="0" smtClean="0">
                <a:solidFill>
                  <a:srgbClr val="FF6600"/>
                </a:solidFill>
                <a:latin typeface="Arial"/>
                <a:cs typeface="Arial"/>
              </a:rPr>
              <a:t>Molecular Modeling of Cancer</a:t>
            </a:r>
            <a:endParaRPr lang="en-US" sz="2200" b="1" i="1" dirty="0">
              <a:solidFill>
                <a:srgbClr val="FF6600"/>
              </a:solidFill>
              <a:latin typeface="Arial"/>
              <a:cs typeface="Arial"/>
            </a:endParaRPr>
          </a:p>
        </p:txBody>
      </p:sp>
    </p:spTree>
    <p:extLst>
      <p:ext uri="{BB962C8B-B14F-4D97-AF65-F5344CB8AC3E}">
        <p14:creationId xmlns:p14="http://schemas.microsoft.com/office/powerpoint/2010/main" val="143794608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29781"/>
            <a:ext cx="8229600" cy="1143000"/>
          </a:xfrm>
        </p:spPr>
        <p:txBody>
          <a:bodyPr>
            <a:normAutofit fontScale="90000"/>
          </a:bodyPr>
          <a:lstStyle/>
          <a:p>
            <a:r>
              <a:rPr lang="en-US" i="1" dirty="0" smtClean="0">
                <a:solidFill>
                  <a:srgbClr val="FFFF00"/>
                </a:solidFill>
                <a:latin typeface="Arial"/>
                <a:cs typeface="Arial"/>
              </a:rPr>
              <a:t>IBIIS Affiliated </a:t>
            </a:r>
            <a:br>
              <a:rPr lang="en-US" i="1" dirty="0" smtClean="0">
                <a:solidFill>
                  <a:srgbClr val="FFFF00"/>
                </a:solidFill>
                <a:latin typeface="Arial"/>
                <a:cs typeface="Arial"/>
              </a:rPr>
            </a:br>
            <a:r>
              <a:rPr lang="en-US" i="1" dirty="0" smtClean="0">
                <a:solidFill>
                  <a:srgbClr val="FFFF00"/>
                </a:solidFill>
                <a:latin typeface="Arial"/>
                <a:cs typeface="Arial"/>
              </a:rPr>
              <a:t>Programs &amp; Activities</a:t>
            </a:r>
            <a:endParaRPr lang="en-US" i="1" dirty="0">
              <a:solidFill>
                <a:srgbClr val="FFFF00"/>
              </a:solidFill>
              <a:latin typeface="Arial"/>
              <a:cs typeface="Arial"/>
            </a:endParaRPr>
          </a:p>
        </p:txBody>
      </p:sp>
    </p:spTree>
    <p:extLst>
      <p:ext uri="{BB962C8B-B14F-4D97-AF65-F5344CB8AC3E}">
        <p14:creationId xmlns:p14="http://schemas.microsoft.com/office/powerpoint/2010/main" val="10184599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1742" y="265295"/>
            <a:ext cx="3681934" cy="1143000"/>
          </a:xfrm>
        </p:spPr>
        <p:txBody>
          <a:bodyPr>
            <a:noAutofit/>
          </a:bodyPr>
          <a:lstStyle/>
          <a:p>
            <a:r>
              <a:rPr lang="en-US" sz="2400" b="1" dirty="0" smtClean="0">
                <a:solidFill>
                  <a:srgbClr val="FFFF00"/>
                </a:solidFill>
                <a:latin typeface="Arial"/>
                <a:cs typeface="Arial"/>
              </a:rPr>
              <a:t>Stanford Cancer Imaging Training (SCIT) Program</a:t>
            </a:r>
            <a:endParaRPr lang="en-US" sz="2400" b="1" dirty="0">
              <a:solidFill>
                <a:srgbClr val="FFFF00"/>
              </a:solidFill>
              <a:latin typeface="Arial"/>
              <a:cs typeface="Arial"/>
            </a:endParaRPr>
          </a:p>
        </p:txBody>
      </p:sp>
      <p:sp>
        <p:nvSpPr>
          <p:cNvPr id="9" name="Content Placeholder 2"/>
          <p:cNvSpPr>
            <a:spLocks noGrp="1"/>
          </p:cNvSpPr>
          <p:nvPr>
            <p:ph idx="1"/>
          </p:nvPr>
        </p:nvSpPr>
        <p:spPr>
          <a:xfrm>
            <a:off x="16869" y="1784819"/>
            <a:ext cx="4122265" cy="4165600"/>
          </a:xfrm>
          <a:effectLst>
            <a:outerShdw blurRad="50800" dist="38100" dir="2700000" algn="tl" rotWithShape="0">
              <a:prstClr val="black">
                <a:alpha val="40000"/>
              </a:prstClr>
            </a:outerShdw>
          </a:effectLst>
        </p:spPr>
        <p:txBody>
          <a:bodyPr>
            <a:noAutofit/>
          </a:bodyPr>
          <a:lstStyle/>
          <a:p>
            <a:pPr marL="346075" lvl="1" indent="-252413">
              <a:spcBef>
                <a:spcPts val="1200"/>
              </a:spcBef>
              <a:buFont typeface="Arial"/>
              <a:buChar char="•"/>
            </a:pPr>
            <a:r>
              <a:rPr lang="en-US" sz="2100" dirty="0" smtClean="0">
                <a:solidFill>
                  <a:srgbClr val="FEFEDB"/>
                </a:solidFill>
                <a:latin typeface="Arial"/>
                <a:ea typeface="Arial" charset="0"/>
                <a:cs typeface="Arial"/>
                <a:sym typeface="Calibri" charset="0"/>
              </a:rPr>
              <a:t>Sandy Napel &amp; Graham </a:t>
            </a:r>
            <a:r>
              <a:rPr lang="en-US" sz="2100" dirty="0" err="1" smtClean="0">
                <a:solidFill>
                  <a:srgbClr val="FEFEDB"/>
                </a:solidFill>
                <a:latin typeface="Arial"/>
                <a:ea typeface="Arial" charset="0"/>
                <a:cs typeface="Arial"/>
                <a:sym typeface="Calibri" charset="0"/>
              </a:rPr>
              <a:t>Sommer</a:t>
            </a:r>
            <a:r>
              <a:rPr lang="en-US" sz="2100" dirty="0" smtClean="0">
                <a:solidFill>
                  <a:srgbClr val="FEFEDB"/>
                </a:solidFill>
                <a:latin typeface="Arial"/>
                <a:ea typeface="Arial" charset="0"/>
                <a:cs typeface="Arial"/>
                <a:sym typeface="Calibri" charset="0"/>
              </a:rPr>
              <a:t>, co-Program Directors</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2 </a:t>
            </a:r>
            <a:r>
              <a:rPr lang="en-US" sz="2100" dirty="0">
                <a:solidFill>
                  <a:srgbClr val="FEFEDB"/>
                </a:solidFill>
                <a:latin typeface="Arial"/>
                <a:ea typeface="Calibri" charset="0"/>
                <a:cs typeface="Arial"/>
                <a:sym typeface="Calibri" charset="0"/>
              </a:rPr>
              <a:t>Year NCI-sponsored </a:t>
            </a:r>
            <a:r>
              <a:rPr lang="en-US" sz="2100" dirty="0" smtClean="0">
                <a:solidFill>
                  <a:srgbClr val="FEFEDB"/>
                </a:solidFill>
                <a:latin typeface="Arial"/>
                <a:ea typeface="Calibri" charset="0"/>
                <a:cs typeface="Arial"/>
                <a:sym typeface="Calibri" charset="0"/>
              </a:rPr>
              <a:t>fellowships</a:t>
            </a:r>
            <a:endParaRPr lang="en-US" sz="2100" dirty="0">
              <a:solidFill>
                <a:srgbClr val="FEFEDB"/>
              </a:solidFill>
              <a:latin typeface="Arial"/>
              <a:ea typeface="Calibri" charset="0"/>
              <a:cs typeface="Arial"/>
              <a:sym typeface="Calibri" charset="0"/>
            </a:endParaRP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MDs </a:t>
            </a:r>
            <a:r>
              <a:rPr lang="en-US" sz="2100" dirty="0">
                <a:solidFill>
                  <a:srgbClr val="FEFEDB"/>
                </a:solidFill>
                <a:latin typeface="Arial"/>
                <a:ea typeface="Calibri" charset="0"/>
                <a:cs typeface="Arial"/>
                <a:sym typeface="Calibri" charset="0"/>
              </a:rPr>
              <a:t>get 6 months clinical </a:t>
            </a:r>
            <a:r>
              <a:rPr lang="en-US" sz="2100" dirty="0" smtClean="0">
                <a:solidFill>
                  <a:srgbClr val="FEFEDB"/>
                </a:solidFill>
                <a:latin typeface="Arial"/>
                <a:ea typeface="Calibri" charset="0"/>
                <a:cs typeface="Arial"/>
                <a:sym typeface="Calibri" charset="0"/>
              </a:rPr>
              <a:t>training</a:t>
            </a:r>
            <a:endParaRPr lang="en-US" sz="2100" dirty="0">
              <a:solidFill>
                <a:srgbClr val="FEFEDB"/>
              </a:solidFill>
              <a:latin typeface="Arial"/>
              <a:ea typeface="Calibri" charset="0"/>
              <a:cs typeface="Arial"/>
              <a:sym typeface="Calibri" charset="0"/>
            </a:endParaRP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Paired </a:t>
            </a:r>
            <a:r>
              <a:rPr lang="en-US" sz="2100" dirty="0">
                <a:solidFill>
                  <a:srgbClr val="FEFEDB"/>
                </a:solidFill>
                <a:latin typeface="Arial"/>
                <a:ea typeface="Calibri" charset="0"/>
                <a:cs typeface="Arial"/>
                <a:sym typeface="Calibri" charset="0"/>
              </a:rPr>
              <a:t>Mentorship (PhD, MD</a:t>
            </a:r>
            <a:r>
              <a:rPr lang="en-US" sz="2100" dirty="0" smtClean="0">
                <a:solidFill>
                  <a:srgbClr val="FEFEDB"/>
                </a:solidFill>
                <a:latin typeface="Arial"/>
                <a:ea typeface="Calibri" charset="0"/>
                <a:cs typeface="Arial"/>
                <a:sym typeface="Calibri" charset="0"/>
              </a:rPr>
              <a:t>)</a:t>
            </a:r>
          </a:p>
          <a:p>
            <a:pPr marL="400050" lvl="1" indent="0">
              <a:buNone/>
            </a:pPr>
            <a:endParaRPr lang="en-US" sz="2100" dirty="0">
              <a:solidFill>
                <a:srgbClr val="FEFEDB"/>
              </a:solidFill>
              <a:latin typeface="Arial"/>
              <a:cs typeface="Arial"/>
            </a:endParaRPr>
          </a:p>
        </p:txBody>
      </p:sp>
      <p:pic>
        <p:nvPicPr>
          <p:cNvPr id="10" name="Picture 9" descr="Screen Shot 2015-09-15 at 11.33.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399" y="0"/>
            <a:ext cx="1064203" cy="1154626"/>
          </a:xfrm>
          <a:prstGeom prst="rect">
            <a:avLst/>
          </a:prstGeom>
        </p:spPr>
      </p:pic>
      <p:pic>
        <p:nvPicPr>
          <p:cNvPr id="11" name="Picture 10" descr="Screen Shot 2015-09-15 at 11.33.25 AM.png"/>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274597" y="5395078"/>
            <a:ext cx="1056648" cy="1404319"/>
          </a:xfrm>
          <a:prstGeom prst="rect">
            <a:avLst/>
          </a:prstGeom>
        </p:spPr>
      </p:pic>
      <p:pic>
        <p:nvPicPr>
          <p:cNvPr id="12" name="Picture 11" descr="Screen Shot 2015-09-15 at 11.33.35 AM.png"/>
          <p:cNvPicPr>
            <a:picLocks noChangeAspect="1"/>
          </p:cNvPicPr>
          <p:nvPr/>
        </p:nvPicPr>
        <p:blipFill rotWithShape="1">
          <a:blip r:embed="rId5">
            <a:extLst>
              <a:ext uri="{28A0092B-C50C-407E-A947-70E740481C1C}">
                <a14:useLocalDpi xmlns:a14="http://schemas.microsoft.com/office/drawing/2010/main" val="0"/>
              </a:ext>
            </a:extLst>
          </a:blip>
          <a:srcRect l="16254" t="8264" r="7621" b="22144"/>
          <a:stretch/>
        </p:blipFill>
        <p:spPr>
          <a:xfrm>
            <a:off x="4264201" y="2684506"/>
            <a:ext cx="1056648" cy="1275325"/>
          </a:xfrm>
          <a:prstGeom prst="rect">
            <a:avLst/>
          </a:prstGeom>
        </p:spPr>
      </p:pic>
      <p:pic>
        <p:nvPicPr>
          <p:cNvPr id="13" name="Picture 12" descr="Screen Shot 2015-09-15 at 11.33.4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4201" y="4017563"/>
            <a:ext cx="1056648" cy="1312177"/>
          </a:xfrm>
          <a:prstGeom prst="rect">
            <a:avLst/>
          </a:prstGeom>
        </p:spPr>
      </p:pic>
      <p:pic>
        <p:nvPicPr>
          <p:cNvPr id="14" name="Picture 13" descr="Screen Shot 2015-09-15 at 11.33.5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69399" y="1153149"/>
            <a:ext cx="1056648" cy="1399534"/>
          </a:xfrm>
          <a:prstGeom prst="rect">
            <a:avLst/>
          </a:prstGeom>
        </p:spPr>
      </p:pic>
      <p:sp>
        <p:nvSpPr>
          <p:cNvPr id="15" name="TextBox 14"/>
          <p:cNvSpPr txBox="1"/>
          <p:nvPr/>
        </p:nvSpPr>
        <p:spPr>
          <a:xfrm>
            <a:off x="5385039" y="67354"/>
            <a:ext cx="3720477"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EFEDB"/>
                </a:solidFill>
              </a:rPr>
              <a:t>Erica Cherry, PhD</a:t>
            </a:r>
          </a:p>
          <a:p>
            <a:r>
              <a:rPr lang="en-US" sz="2000" dirty="0" smtClean="0">
                <a:solidFill>
                  <a:srgbClr val="FEFEDB"/>
                </a:solidFill>
              </a:rPr>
              <a:t>10/1/2013 – 9/30/2015</a:t>
            </a:r>
          </a:p>
          <a:p>
            <a:r>
              <a:rPr lang="en-US" sz="2000" i="1" dirty="0" smtClean="0">
                <a:solidFill>
                  <a:srgbClr val="FF6600"/>
                </a:solidFill>
              </a:rPr>
              <a:t>Imaging during radiation therapy</a:t>
            </a:r>
            <a:endParaRPr lang="en-US" sz="2000" i="1" dirty="0">
              <a:solidFill>
                <a:srgbClr val="FF6600"/>
              </a:solidFill>
            </a:endParaRPr>
          </a:p>
        </p:txBody>
      </p:sp>
      <p:sp>
        <p:nvSpPr>
          <p:cNvPr id="16" name="TextBox 15"/>
          <p:cNvSpPr txBox="1"/>
          <p:nvPr/>
        </p:nvSpPr>
        <p:spPr>
          <a:xfrm>
            <a:off x="5390237" y="5435518"/>
            <a:ext cx="3134383"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EFEDB"/>
                </a:solidFill>
              </a:rPr>
              <a:t>Ryan </a:t>
            </a:r>
            <a:r>
              <a:rPr lang="en-US" sz="2000" dirty="0" err="1" smtClean="0">
                <a:solidFill>
                  <a:srgbClr val="FEFEDB"/>
                </a:solidFill>
              </a:rPr>
              <a:t>Spitler</a:t>
            </a:r>
            <a:r>
              <a:rPr lang="en-US" sz="2000" dirty="0" smtClean="0">
                <a:solidFill>
                  <a:srgbClr val="FEFEDB"/>
                </a:solidFill>
              </a:rPr>
              <a:t>, </a:t>
            </a:r>
            <a:r>
              <a:rPr lang="en-US" sz="2000" dirty="0">
                <a:solidFill>
                  <a:srgbClr val="FEFEDB"/>
                </a:solidFill>
              </a:rPr>
              <a:t>PhD </a:t>
            </a:r>
            <a:endParaRPr lang="en-US" sz="2000" dirty="0" smtClean="0">
              <a:solidFill>
                <a:srgbClr val="FEFEDB"/>
              </a:solidFill>
            </a:endParaRPr>
          </a:p>
          <a:p>
            <a:r>
              <a:rPr lang="en-US" sz="2000" dirty="0" smtClean="0">
                <a:solidFill>
                  <a:srgbClr val="FEFEDB"/>
                </a:solidFill>
              </a:rPr>
              <a:t>9</a:t>
            </a:r>
            <a:r>
              <a:rPr lang="en-US" sz="2000" dirty="0">
                <a:solidFill>
                  <a:srgbClr val="FEFEDB"/>
                </a:solidFill>
              </a:rPr>
              <a:t>/1/2014 - 8/31/</a:t>
            </a:r>
            <a:r>
              <a:rPr lang="en-US" sz="2000" dirty="0" smtClean="0">
                <a:solidFill>
                  <a:srgbClr val="FEFEDB"/>
                </a:solidFill>
              </a:rPr>
              <a:t>2016</a:t>
            </a:r>
          </a:p>
          <a:p>
            <a:r>
              <a:rPr lang="en-US" sz="2000" i="1" dirty="0" err="1" smtClean="0">
                <a:solidFill>
                  <a:srgbClr val="FF6600"/>
                </a:solidFill>
              </a:rPr>
              <a:t>Magnetogenic</a:t>
            </a:r>
            <a:r>
              <a:rPr lang="en-US" sz="2000" i="1" dirty="0" smtClean="0">
                <a:solidFill>
                  <a:srgbClr val="FF6600"/>
                </a:solidFill>
              </a:rPr>
              <a:t> cancer therapy</a:t>
            </a:r>
          </a:p>
        </p:txBody>
      </p:sp>
      <p:sp>
        <p:nvSpPr>
          <p:cNvPr id="17" name="TextBox 16"/>
          <p:cNvSpPr txBox="1"/>
          <p:nvPr/>
        </p:nvSpPr>
        <p:spPr>
          <a:xfrm>
            <a:off x="5379841" y="4011932"/>
            <a:ext cx="3725675"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err="1" smtClean="0">
                <a:solidFill>
                  <a:srgbClr val="FEFEDB"/>
                </a:solidFill>
              </a:rPr>
              <a:t>Saeid</a:t>
            </a:r>
            <a:r>
              <a:rPr lang="en-US" sz="2000" dirty="0" smtClean="0">
                <a:solidFill>
                  <a:srgbClr val="FEFEDB"/>
                </a:solidFill>
              </a:rPr>
              <a:t> </a:t>
            </a:r>
            <a:r>
              <a:rPr lang="en-US" sz="2000" dirty="0" err="1" smtClean="0">
                <a:solidFill>
                  <a:srgbClr val="FEFEDB"/>
                </a:solidFill>
              </a:rPr>
              <a:t>Zanganeh</a:t>
            </a:r>
            <a:r>
              <a:rPr lang="en-US" sz="2000" dirty="0" smtClean="0">
                <a:solidFill>
                  <a:srgbClr val="FEFEDB"/>
                </a:solidFill>
              </a:rPr>
              <a:t>, </a:t>
            </a:r>
            <a:r>
              <a:rPr lang="en-US" sz="2000" dirty="0">
                <a:solidFill>
                  <a:srgbClr val="FEFEDB"/>
                </a:solidFill>
              </a:rPr>
              <a:t>PhD 2/24/2014 - 2/23/</a:t>
            </a:r>
            <a:r>
              <a:rPr lang="en-US" sz="2000" dirty="0" smtClean="0">
                <a:solidFill>
                  <a:srgbClr val="FEFEDB"/>
                </a:solidFill>
              </a:rPr>
              <a:t>2016</a:t>
            </a:r>
          </a:p>
          <a:p>
            <a:r>
              <a:rPr lang="en-US" sz="2000" i="1" dirty="0" smtClean="0">
                <a:solidFill>
                  <a:srgbClr val="FF6600"/>
                </a:solidFill>
              </a:rPr>
              <a:t>Imaging agent inhibits tumor growth</a:t>
            </a:r>
            <a:endParaRPr lang="en-US" sz="2000" i="1" dirty="0">
              <a:solidFill>
                <a:srgbClr val="FF6600"/>
              </a:solidFill>
            </a:endParaRPr>
          </a:p>
        </p:txBody>
      </p:sp>
      <p:sp>
        <p:nvSpPr>
          <p:cNvPr id="18" name="TextBox 17"/>
          <p:cNvSpPr txBox="1"/>
          <p:nvPr/>
        </p:nvSpPr>
        <p:spPr>
          <a:xfrm>
            <a:off x="5385039" y="1345085"/>
            <a:ext cx="3720477" cy="101566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EFEDB"/>
                </a:solidFill>
              </a:rPr>
              <a:t>Tzu-Yin Wang, PhD</a:t>
            </a:r>
          </a:p>
          <a:p>
            <a:r>
              <a:rPr lang="en-US" sz="2000" dirty="0" smtClean="0">
                <a:solidFill>
                  <a:srgbClr val="FEFEDB"/>
                </a:solidFill>
              </a:rPr>
              <a:t>1/1/2014 – 12/31/2015</a:t>
            </a:r>
          </a:p>
          <a:p>
            <a:r>
              <a:rPr lang="en-US" sz="2000" i="1" dirty="0" smtClean="0">
                <a:solidFill>
                  <a:srgbClr val="FF6600"/>
                </a:solidFill>
              </a:rPr>
              <a:t>Ultrasound molecular imaging</a:t>
            </a:r>
            <a:endParaRPr lang="en-US" sz="2000" i="1" dirty="0">
              <a:solidFill>
                <a:srgbClr val="FF6600"/>
              </a:solidFill>
            </a:endParaRPr>
          </a:p>
        </p:txBody>
      </p:sp>
      <p:sp>
        <p:nvSpPr>
          <p:cNvPr id="19" name="TextBox 18"/>
          <p:cNvSpPr txBox="1"/>
          <p:nvPr/>
        </p:nvSpPr>
        <p:spPr>
          <a:xfrm>
            <a:off x="5374642" y="2618911"/>
            <a:ext cx="3730874"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EFEDB"/>
                </a:solidFill>
              </a:rPr>
              <a:t>Mehmet </a:t>
            </a:r>
            <a:r>
              <a:rPr lang="en-US" sz="2000" dirty="0" err="1" smtClean="0">
                <a:solidFill>
                  <a:srgbClr val="FEFEDB"/>
                </a:solidFill>
              </a:rPr>
              <a:t>Gunhan</a:t>
            </a:r>
            <a:r>
              <a:rPr lang="en-US" sz="2000" dirty="0" smtClean="0">
                <a:solidFill>
                  <a:srgbClr val="FEFEDB"/>
                </a:solidFill>
              </a:rPr>
              <a:t> </a:t>
            </a:r>
            <a:r>
              <a:rPr lang="en-US" sz="2000" dirty="0" err="1" smtClean="0">
                <a:solidFill>
                  <a:srgbClr val="FEFEDB"/>
                </a:solidFill>
              </a:rPr>
              <a:t>Ertosan</a:t>
            </a:r>
            <a:r>
              <a:rPr lang="en-US" sz="2000" dirty="0" smtClean="0">
                <a:solidFill>
                  <a:srgbClr val="FEFEDB"/>
                </a:solidFill>
              </a:rPr>
              <a:t>, PhD</a:t>
            </a:r>
          </a:p>
          <a:p>
            <a:r>
              <a:rPr lang="en-US" sz="2000" dirty="0" smtClean="0">
                <a:solidFill>
                  <a:srgbClr val="FEFEDB"/>
                </a:solidFill>
              </a:rPr>
              <a:t>2/21/2014 – 2/20/2016</a:t>
            </a:r>
          </a:p>
          <a:p>
            <a:r>
              <a:rPr lang="en-US" sz="2000" i="1" dirty="0" smtClean="0">
                <a:solidFill>
                  <a:srgbClr val="FF6600"/>
                </a:solidFill>
              </a:rPr>
              <a:t>Image classification by deep learning</a:t>
            </a:r>
            <a:endParaRPr lang="en-US" sz="2000" i="1" dirty="0">
              <a:solidFill>
                <a:srgbClr val="FF6600"/>
              </a:solidFill>
            </a:endParaRPr>
          </a:p>
        </p:txBody>
      </p:sp>
    </p:spTree>
    <p:extLst>
      <p:ext uri="{BB962C8B-B14F-4D97-AF65-F5344CB8AC3E}">
        <p14:creationId xmlns:p14="http://schemas.microsoft.com/office/powerpoint/2010/main" val="19021293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41742" y="265295"/>
            <a:ext cx="3681934" cy="1143000"/>
          </a:xfrm>
        </p:spPr>
        <p:txBody>
          <a:bodyPr>
            <a:noAutofit/>
          </a:bodyPr>
          <a:lstStyle/>
          <a:p>
            <a:r>
              <a:rPr lang="en-US" sz="2400" b="1" dirty="0" smtClean="0">
                <a:solidFill>
                  <a:srgbClr val="FFFF00"/>
                </a:solidFill>
                <a:latin typeface="Arial"/>
                <a:cs typeface="Arial"/>
              </a:rPr>
              <a:t>Stanford Cancer Imaging Training (SCIT) Program</a:t>
            </a:r>
            <a:endParaRPr lang="en-US" sz="2400" b="1" dirty="0">
              <a:solidFill>
                <a:srgbClr val="FFFF00"/>
              </a:solidFill>
              <a:latin typeface="Arial"/>
              <a:cs typeface="Arial"/>
            </a:endParaRPr>
          </a:p>
        </p:txBody>
      </p:sp>
      <p:sp>
        <p:nvSpPr>
          <p:cNvPr id="21" name="TextBox 20"/>
          <p:cNvSpPr txBox="1"/>
          <p:nvPr/>
        </p:nvSpPr>
        <p:spPr>
          <a:xfrm>
            <a:off x="5423524" y="2938925"/>
            <a:ext cx="3582168"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EFEDB"/>
                </a:solidFill>
              </a:rPr>
              <a:t>Josh De </a:t>
            </a:r>
            <a:r>
              <a:rPr lang="en-US" sz="2000" dirty="0" err="1" smtClean="0">
                <a:solidFill>
                  <a:srgbClr val="FEFEDB"/>
                </a:solidFill>
              </a:rPr>
              <a:t>Bever</a:t>
            </a:r>
            <a:r>
              <a:rPr lang="en-US" sz="2000" dirty="0" smtClean="0">
                <a:solidFill>
                  <a:srgbClr val="FEFEDB"/>
                </a:solidFill>
              </a:rPr>
              <a:t>, PhD</a:t>
            </a:r>
          </a:p>
          <a:p>
            <a:r>
              <a:rPr lang="en-US" sz="2000" dirty="0" err="1">
                <a:solidFill>
                  <a:srgbClr val="FEFEDB"/>
                </a:solidFill>
              </a:rPr>
              <a:t>t</a:t>
            </a:r>
            <a:r>
              <a:rPr lang="en-US" sz="2000" dirty="0" err="1" smtClean="0">
                <a:solidFill>
                  <a:srgbClr val="FEFEDB"/>
                </a:solidFill>
              </a:rPr>
              <a:t>ba</a:t>
            </a:r>
            <a:endParaRPr lang="en-US" sz="2000" dirty="0" smtClean="0">
              <a:solidFill>
                <a:srgbClr val="FEFEDB"/>
              </a:solidFill>
            </a:endParaRPr>
          </a:p>
          <a:p>
            <a:r>
              <a:rPr lang="en-US" sz="2000" i="1" dirty="0" smtClean="0">
                <a:solidFill>
                  <a:srgbClr val="FF6600"/>
                </a:solidFill>
              </a:rPr>
              <a:t>MR-guided focused RF ablation of cancer</a:t>
            </a:r>
            <a:endParaRPr lang="en-US" sz="2000" i="1" dirty="0">
              <a:solidFill>
                <a:srgbClr val="FF6600"/>
              </a:solidFill>
            </a:endParaRPr>
          </a:p>
        </p:txBody>
      </p:sp>
      <p:sp>
        <p:nvSpPr>
          <p:cNvPr id="22" name="TextBox 21"/>
          <p:cNvSpPr txBox="1"/>
          <p:nvPr/>
        </p:nvSpPr>
        <p:spPr>
          <a:xfrm>
            <a:off x="5423523" y="4371371"/>
            <a:ext cx="3720477" cy="163121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smtClean="0">
                <a:solidFill>
                  <a:srgbClr val="FEFEDB"/>
                </a:solidFill>
              </a:rPr>
              <a:t>Hamid </a:t>
            </a:r>
            <a:r>
              <a:rPr lang="en-US" sz="2000" dirty="0" err="1" smtClean="0">
                <a:solidFill>
                  <a:srgbClr val="FEFEDB"/>
                </a:solidFill>
              </a:rPr>
              <a:t>Arami</a:t>
            </a:r>
            <a:r>
              <a:rPr lang="en-US" sz="2000" dirty="0" smtClean="0">
                <a:solidFill>
                  <a:srgbClr val="FEFEDB"/>
                </a:solidFill>
              </a:rPr>
              <a:t>, PhD</a:t>
            </a:r>
          </a:p>
          <a:p>
            <a:r>
              <a:rPr lang="en-US" sz="2000" dirty="0" err="1">
                <a:solidFill>
                  <a:srgbClr val="FEFEDB"/>
                </a:solidFill>
              </a:rPr>
              <a:t>t</a:t>
            </a:r>
            <a:r>
              <a:rPr lang="en-US" sz="2000" dirty="0" err="1" smtClean="0">
                <a:solidFill>
                  <a:srgbClr val="FEFEDB"/>
                </a:solidFill>
              </a:rPr>
              <a:t>ba</a:t>
            </a:r>
            <a:endParaRPr lang="en-US" sz="2000" dirty="0" smtClean="0">
              <a:solidFill>
                <a:srgbClr val="FEFEDB"/>
              </a:solidFill>
            </a:endParaRPr>
          </a:p>
          <a:p>
            <a:r>
              <a:rPr lang="en-US" sz="2000" i="1" dirty="0" smtClean="0">
                <a:solidFill>
                  <a:srgbClr val="FF6600"/>
                </a:solidFill>
              </a:rPr>
              <a:t>Molecular Imaging and </a:t>
            </a:r>
            <a:r>
              <a:rPr lang="en-US" sz="2000" i="1" dirty="0" err="1" smtClean="0">
                <a:solidFill>
                  <a:srgbClr val="FF6600"/>
                </a:solidFill>
              </a:rPr>
              <a:t>Nanomedicine</a:t>
            </a:r>
            <a:r>
              <a:rPr lang="en-US" sz="2000" i="1" dirty="0" smtClean="0">
                <a:solidFill>
                  <a:srgbClr val="FF6600"/>
                </a:solidFill>
              </a:rPr>
              <a:t> for Stem Cell Imaging and Therapy</a:t>
            </a:r>
            <a:endParaRPr lang="en-US" sz="2000" i="1" dirty="0">
              <a:solidFill>
                <a:srgbClr val="FF6600"/>
              </a:solidFill>
            </a:endParaRPr>
          </a:p>
        </p:txBody>
      </p:sp>
      <p:pic>
        <p:nvPicPr>
          <p:cNvPr id="4" name="Picture 3" descr="Screen Shot 2015-09-15 at 12.32.44 PM.png"/>
          <p:cNvPicPr>
            <a:picLocks noChangeAspect="1"/>
          </p:cNvPicPr>
          <p:nvPr/>
        </p:nvPicPr>
        <p:blipFill rotWithShape="1">
          <a:blip r:embed="rId2">
            <a:extLst>
              <a:ext uri="{28A0092B-C50C-407E-A947-70E740481C1C}">
                <a14:useLocalDpi xmlns:a14="http://schemas.microsoft.com/office/drawing/2010/main" val="0"/>
              </a:ext>
            </a:extLst>
          </a:blip>
          <a:srcRect l="7086" t="-4089" r="14879" b="10166"/>
          <a:stretch/>
        </p:blipFill>
        <p:spPr>
          <a:xfrm>
            <a:off x="4243006" y="2861764"/>
            <a:ext cx="1074549" cy="1463254"/>
          </a:xfrm>
          <a:prstGeom prst="rect">
            <a:avLst/>
          </a:prstGeom>
        </p:spPr>
      </p:pic>
      <p:pic>
        <p:nvPicPr>
          <p:cNvPr id="7" name="Picture 6" descr="Screen Shot 2015-09-15 at 12.42.5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883" y="4500616"/>
            <a:ext cx="994619" cy="1232999"/>
          </a:xfrm>
          <a:prstGeom prst="rect">
            <a:avLst/>
          </a:prstGeom>
        </p:spPr>
      </p:pic>
      <p:pic>
        <p:nvPicPr>
          <p:cNvPr id="23" name="Picture 22" descr="Screen Shot 2015-09-15 at 12.21.38 PM.png"/>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2516" t="7070" r="4704"/>
          <a:stretch/>
        </p:blipFill>
        <p:spPr>
          <a:xfrm>
            <a:off x="4307883" y="1555525"/>
            <a:ext cx="994619" cy="1300059"/>
          </a:xfrm>
          <a:prstGeom prst="rect">
            <a:avLst/>
          </a:prstGeom>
        </p:spPr>
      </p:pic>
      <p:pic>
        <p:nvPicPr>
          <p:cNvPr id="24" name="Picture 23" descr="Screen Shot 2015-09-15 at 12.23.5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7883" y="240550"/>
            <a:ext cx="994619" cy="1092502"/>
          </a:xfrm>
          <a:prstGeom prst="rect">
            <a:avLst/>
          </a:prstGeom>
        </p:spPr>
      </p:pic>
      <p:sp>
        <p:nvSpPr>
          <p:cNvPr id="25" name="TextBox 24"/>
          <p:cNvSpPr txBox="1"/>
          <p:nvPr/>
        </p:nvSpPr>
        <p:spPr>
          <a:xfrm>
            <a:off x="5423523" y="115464"/>
            <a:ext cx="372047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err="1" smtClean="0">
                <a:solidFill>
                  <a:srgbClr val="FEFEDB"/>
                </a:solidFill>
              </a:rPr>
              <a:t>Subashini</a:t>
            </a:r>
            <a:r>
              <a:rPr lang="en-US" sz="2000" dirty="0" smtClean="0">
                <a:solidFill>
                  <a:srgbClr val="FEFEDB"/>
                </a:solidFill>
              </a:rPr>
              <a:t> </a:t>
            </a:r>
            <a:r>
              <a:rPr lang="en-US" sz="2000" dirty="0" err="1" smtClean="0">
                <a:solidFill>
                  <a:srgbClr val="FEFEDB"/>
                </a:solidFill>
              </a:rPr>
              <a:t>Srinivasan</a:t>
            </a:r>
            <a:r>
              <a:rPr lang="en-US" sz="2000" dirty="0" smtClean="0">
                <a:solidFill>
                  <a:srgbClr val="FEFEDB"/>
                </a:solidFill>
              </a:rPr>
              <a:t>, PhD 9/1/2015 – 8/31/2017</a:t>
            </a:r>
          </a:p>
          <a:p>
            <a:r>
              <a:rPr lang="en-US" sz="2000" i="1" dirty="0" smtClean="0">
                <a:solidFill>
                  <a:srgbClr val="FF6600"/>
                </a:solidFill>
              </a:rPr>
              <a:t>MR-guided augmented reality for breast-conserving therapy</a:t>
            </a:r>
            <a:endParaRPr lang="en-US" sz="2000" i="1" dirty="0">
              <a:solidFill>
                <a:srgbClr val="FF6600"/>
              </a:solidFill>
            </a:endParaRPr>
          </a:p>
        </p:txBody>
      </p:sp>
      <p:sp>
        <p:nvSpPr>
          <p:cNvPr id="26" name="TextBox 25"/>
          <p:cNvSpPr txBox="1"/>
          <p:nvPr/>
        </p:nvSpPr>
        <p:spPr>
          <a:xfrm>
            <a:off x="5423523" y="1438903"/>
            <a:ext cx="3720477" cy="132343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000" dirty="0" err="1" smtClean="0">
                <a:solidFill>
                  <a:srgbClr val="FEFEDB"/>
                </a:solidFill>
              </a:rPr>
              <a:t>Siavash</a:t>
            </a:r>
            <a:r>
              <a:rPr lang="en-US" sz="2000" dirty="0" smtClean="0">
                <a:solidFill>
                  <a:srgbClr val="FEFEDB"/>
                </a:solidFill>
              </a:rPr>
              <a:t> </a:t>
            </a:r>
            <a:r>
              <a:rPr lang="en-US" sz="2000" dirty="0" err="1" smtClean="0">
                <a:solidFill>
                  <a:srgbClr val="FEFEDB"/>
                </a:solidFill>
              </a:rPr>
              <a:t>Yousefi</a:t>
            </a:r>
            <a:r>
              <a:rPr lang="en-US" sz="2000" dirty="0" smtClean="0">
                <a:solidFill>
                  <a:srgbClr val="FEFEDB"/>
                </a:solidFill>
              </a:rPr>
              <a:t>, PhD</a:t>
            </a:r>
          </a:p>
          <a:p>
            <a:r>
              <a:rPr lang="en-US" sz="2000" dirty="0" smtClean="0">
                <a:solidFill>
                  <a:srgbClr val="FEFEDB"/>
                </a:solidFill>
              </a:rPr>
              <a:t>9/1/2015 – 8/31/2017</a:t>
            </a:r>
          </a:p>
          <a:p>
            <a:r>
              <a:rPr lang="en-US" sz="2000" i="1" dirty="0" smtClean="0">
                <a:solidFill>
                  <a:srgbClr val="FF6600"/>
                </a:solidFill>
              </a:rPr>
              <a:t>Image</a:t>
            </a:r>
            <a:r>
              <a:rPr lang="en-US" sz="2000" i="1" dirty="0">
                <a:solidFill>
                  <a:srgbClr val="FF6600"/>
                </a:solidFill>
              </a:rPr>
              <a:t>-guided range verification for proton beam therapy</a:t>
            </a:r>
          </a:p>
        </p:txBody>
      </p:sp>
      <p:sp>
        <p:nvSpPr>
          <p:cNvPr id="13" name="Content Placeholder 2"/>
          <p:cNvSpPr txBox="1">
            <a:spLocks/>
          </p:cNvSpPr>
          <p:nvPr/>
        </p:nvSpPr>
        <p:spPr>
          <a:xfrm>
            <a:off x="16869" y="1784819"/>
            <a:ext cx="4122265" cy="416560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lvl="1" indent="-252413">
              <a:spcBef>
                <a:spcPts val="1200"/>
              </a:spcBef>
              <a:buFont typeface="Arial"/>
              <a:buChar char="•"/>
            </a:pPr>
            <a:r>
              <a:rPr lang="en-US" sz="2100" dirty="0" smtClean="0">
                <a:solidFill>
                  <a:srgbClr val="FEFEDB"/>
                </a:solidFill>
                <a:latin typeface="Arial"/>
                <a:ea typeface="Arial" charset="0"/>
                <a:cs typeface="Arial"/>
                <a:sym typeface="Calibri" charset="0"/>
              </a:rPr>
              <a:t>Sandy Napel &amp; Graham Sommer, co-Program Directors</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2 Year NCI-sponsored fellowships</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MDs get 6 months clinical training</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Paired Mentorship (PhD, MD)</a:t>
            </a:r>
          </a:p>
          <a:p>
            <a:pPr marL="400050" lvl="1" indent="0">
              <a:buFont typeface="Arial"/>
              <a:buNone/>
            </a:pPr>
            <a:endParaRPr lang="en-US" sz="2100" dirty="0">
              <a:solidFill>
                <a:srgbClr val="FEFEDB"/>
              </a:solidFill>
              <a:latin typeface="Arial"/>
              <a:cs typeface="Arial"/>
            </a:endParaRPr>
          </a:p>
        </p:txBody>
      </p:sp>
    </p:spTree>
    <p:extLst>
      <p:ext uri="{BB962C8B-B14F-4D97-AF65-F5344CB8AC3E}">
        <p14:creationId xmlns:p14="http://schemas.microsoft.com/office/powerpoint/2010/main" val="95587424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5 at 11.21.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134" y="0"/>
            <a:ext cx="5004866" cy="6858000"/>
          </a:xfrm>
          <a:prstGeom prst="rect">
            <a:avLst/>
          </a:prstGeom>
        </p:spPr>
      </p:pic>
      <p:sp>
        <p:nvSpPr>
          <p:cNvPr id="10" name="Title 1"/>
          <p:cNvSpPr txBox="1">
            <a:spLocks/>
          </p:cNvSpPr>
          <p:nvPr/>
        </p:nvSpPr>
        <p:spPr>
          <a:xfrm>
            <a:off x="341742" y="265295"/>
            <a:ext cx="368193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r>
              <a:rPr lang="en-US" sz="2400" b="1" smtClean="0">
                <a:solidFill>
                  <a:srgbClr val="FFFF00"/>
                </a:solidFill>
                <a:latin typeface="Arial"/>
                <a:cs typeface="Arial"/>
              </a:rPr>
              <a:t>Stanford Cancer Imaging Training (SCIT) Program</a:t>
            </a:r>
            <a:endParaRPr lang="en-US" sz="2400" b="1" dirty="0">
              <a:solidFill>
                <a:srgbClr val="FFFF00"/>
              </a:solidFill>
              <a:latin typeface="Arial"/>
              <a:cs typeface="Arial"/>
            </a:endParaRPr>
          </a:p>
        </p:txBody>
      </p:sp>
      <p:sp>
        <p:nvSpPr>
          <p:cNvPr id="5" name="Content Placeholder 2"/>
          <p:cNvSpPr txBox="1">
            <a:spLocks/>
          </p:cNvSpPr>
          <p:nvPr/>
        </p:nvSpPr>
        <p:spPr>
          <a:xfrm>
            <a:off x="16869" y="1784819"/>
            <a:ext cx="4122265" cy="4165600"/>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6075" lvl="1" indent="-252413">
              <a:spcBef>
                <a:spcPts val="1200"/>
              </a:spcBef>
              <a:buFont typeface="Arial"/>
              <a:buChar char="•"/>
            </a:pPr>
            <a:r>
              <a:rPr lang="en-US" sz="2100" dirty="0" smtClean="0">
                <a:solidFill>
                  <a:srgbClr val="FEFEDB"/>
                </a:solidFill>
                <a:latin typeface="Arial"/>
                <a:ea typeface="Arial" charset="0"/>
                <a:cs typeface="Arial"/>
                <a:sym typeface="Calibri" charset="0"/>
              </a:rPr>
              <a:t>Sandy Napel &amp; Graham Sommer, co-Program Directors</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2 Year NCI-sponsored fellowships</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MDs get 6 months clinical training</a:t>
            </a:r>
          </a:p>
          <a:p>
            <a:pPr marL="346075" lvl="1" indent="-252413">
              <a:spcBef>
                <a:spcPts val="1200"/>
              </a:spcBef>
              <a:buFont typeface="Arial"/>
              <a:buChar char="•"/>
            </a:pPr>
            <a:r>
              <a:rPr lang="en-US" sz="2100" dirty="0" smtClean="0">
                <a:solidFill>
                  <a:srgbClr val="FEFEDB"/>
                </a:solidFill>
                <a:latin typeface="Arial"/>
                <a:ea typeface="Calibri" charset="0"/>
                <a:cs typeface="Arial"/>
                <a:sym typeface="Calibri" charset="0"/>
              </a:rPr>
              <a:t>Paired Mentorship (PhD, MD)</a:t>
            </a:r>
          </a:p>
          <a:p>
            <a:pPr marL="400050" lvl="1" indent="0">
              <a:buFont typeface="Arial"/>
              <a:buNone/>
            </a:pPr>
            <a:endParaRPr lang="en-US" sz="2100" dirty="0">
              <a:solidFill>
                <a:srgbClr val="FEFEDB"/>
              </a:solidFill>
              <a:latin typeface="Arial"/>
              <a:cs typeface="Arial"/>
            </a:endParaRPr>
          </a:p>
        </p:txBody>
      </p:sp>
    </p:spTree>
    <p:extLst>
      <p:ext uri="{BB962C8B-B14F-4D97-AF65-F5344CB8AC3E}">
        <p14:creationId xmlns:p14="http://schemas.microsoft.com/office/powerpoint/2010/main" val="256763767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0" y="31749"/>
            <a:ext cx="9144000" cy="908049"/>
          </a:xfrm>
        </p:spPr>
        <p:txBody>
          <a:bodyPr>
            <a:normAutofit fontScale="90000"/>
          </a:bodyPr>
          <a:lstStyle/>
          <a:p>
            <a:pPr>
              <a:defRPr/>
            </a:pPr>
            <a:r>
              <a:rPr lang="en-US" dirty="0" smtClean="0">
                <a:solidFill>
                  <a:srgbClr val="FFFF00"/>
                </a:solidFill>
                <a:latin typeface="Arial"/>
                <a:cs typeface="Arial"/>
              </a:rPr>
              <a:t/>
            </a:r>
            <a:br>
              <a:rPr lang="en-US" dirty="0" smtClean="0">
                <a:solidFill>
                  <a:srgbClr val="FFFF00"/>
                </a:solidFill>
                <a:latin typeface="Arial"/>
                <a:cs typeface="Arial"/>
              </a:rPr>
            </a:br>
            <a:r>
              <a:rPr lang="en-US" b="1" dirty="0" smtClean="0">
                <a:solidFill>
                  <a:srgbClr val="FFFF00"/>
                </a:solidFill>
                <a:latin typeface="Arial"/>
                <a:cs typeface="Arial"/>
              </a:rPr>
              <a:t>Center </a:t>
            </a:r>
            <a:r>
              <a:rPr lang="en-US" b="1" dirty="0">
                <a:solidFill>
                  <a:srgbClr val="FFFF00"/>
                </a:solidFill>
                <a:latin typeface="Arial"/>
                <a:cs typeface="Arial"/>
              </a:rPr>
              <a:t>f</a:t>
            </a:r>
            <a:r>
              <a:rPr lang="en-US" b="1" dirty="0" smtClean="0">
                <a:solidFill>
                  <a:srgbClr val="FFFF00"/>
                </a:solidFill>
                <a:latin typeface="Arial"/>
                <a:cs typeface="Arial"/>
              </a:rPr>
              <a:t>or Cancer Systems Biology </a:t>
            </a:r>
            <a:r>
              <a:rPr lang="en-US" sz="3100" i="1" dirty="0" smtClean="0">
                <a:solidFill>
                  <a:srgbClr val="00FF00"/>
                </a:solidFill>
                <a:latin typeface="Arial"/>
                <a:cs typeface="Arial"/>
              </a:rPr>
              <a:t>http://</a:t>
            </a:r>
            <a:r>
              <a:rPr lang="en-US" sz="3100" i="1" dirty="0" err="1" smtClean="0">
                <a:solidFill>
                  <a:srgbClr val="00FF00"/>
                </a:solidFill>
                <a:latin typeface="Arial"/>
                <a:cs typeface="Arial"/>
              </a:rPr>
              <a:t>ccsb.stanford.edu</a:t>
            </a:r>
            <a:endParaRPr lang="en-US" sz="3100" i="1" dirty="0">
              <a:solidFill>
                <a:srgbClr val="00FF00"/>
              </a:solidFill>
              <a:latin typeface="Arial"/>
              <a:cs typeface="Arial"/>
            </a:endParaRPr>
          </a:p>
        </p:txBody>
      </p:sp>
      <p:pic>
        <p:nvPicPr>
          <p:cNvPr id="4" name="Picture 3"/>
          <p:cNvPicPr>
            <a:picLocks noChangeAspect="1"/>
          </p:cNvPicPr>
          <p:nvPr/>
        </p:nvPicPr>
        <p:blipFill>
          <a:blip r:embed="rId3"/>
          <a:stretch>
            <a:fillRect/>
          </a:stretch>
        </p:blipFill>
        <p:spPr>
          <a:xfrm>
            <a:off x="114300" y="1612900"/>
            <a:ext cx="1608275" cy="1042990"/>
          </a:xfrm>
          <a:prstGeom prst="rect">
            <a:avLst/>
          </a:prstGeom>
        </p:spPr>
      </p:pic>
      <p:sp>
        <p:nvSpPr>
          <p:cNvPr id="6" name="Content Placeholder 3"/>
          <p:cNvSpPr>
            <a:spLocks noGrp="1"/>
          </p:cNvSpPr>
          <p:nvPr>
            <p:ph idx="1"/>
          </p:nvPr>
        </p:nvSpPr>
        <p:spPr>
          <a:xfrm>
            <a:off x="1917700" y="1425578"/>
            <a:ext cx="6908800" cy="4360862"/>
          </a:xfrm>
        </p:spPr>
        <p:txBody>
          <a:bodyPr>
            <a:normAutofit fontScale="92500" lnSpcReduction="20000"/>
          </a:bodyPr>
          <a:lstStyle/>
          <a:p>
            <a:pPr>
              <a:lnSpc>
                <a:spcPct val="140000"/>
              </a:lnSpc>
              <a:defRPr/>
            </a:pPr>
            <a:r>
              <a:rPr lang="en-US" dirty="0">
                <a:solidFill>
                  <a:schemeClr val="bg1"/>
                </a:solidFill>
                <a:latin typeface="Arial"/>
                <a:cs typeface="Arial"/>
              </a:rPr>
              <a:t>Monthly CCSB Seminars</a:t>
            </a:r>
          </a:p>
          <a:p>
            <a:pPr>
              <a:lnSpc>
                <a:spcPct val="140000"/>
              </a:lnSpc>
              <a:defRPr/>
            </a:pPr>
            <a:r>
              <a:rPr lang="en-US" dirty="0" smtClean="0">
                <a:solidFill>
                  <a:schemeClr val="bg1"/>
                </a:solidFill>
                <a:latin typeface="Arial"/>
                <a:cs typeface="Arial"/>
              </a:rPr>
              <a:t>Annual CCSB Symposium</a:t>
            </a:r>
          </a:p>
          <a:p>
            <a:pPr lvl="1">
              <a:lnSpc>
                <a:spcPct val="140000"/>
              </a:lnSpc>
              <a:buFont typeface="Arial"/>
              <a:buChar char="•"/>
              <a:defRPr/>
            </a:pPr>
            <a:r>
              <a:rPr lang="en-US" sz="3200" dirty="0" smtClean="0">
                <a:solidFill>
                  <a:srgbClr val="FF6600"/>
                </a:solidFill>
                <a:latin typeface="Arial"/>
                <a:cs typeface="Arial"/>
              </a:rPr>
              <a:t>4</a:t>
            </a:r>
            <a:r>
              <a:rPr lang="en-US" sz="3200" baseline="30000" dirty="0" smtClean="0">
                <a:solidFill>
                  <a:srgbClr val="FF6600"/>
                </a:solidFill>
                <a:latin typeface="Arial"/>
                <a:cs typeface="Arial"/>
              </a:rPr>
              <a:t>th</a:t>
            </a:r>
            <a:r>
              <a:rPr lang="en-US" sz="3200" dirty="0" smtClean="0">
                <a:solidFill>
                  <a:srgbClr val="FF6600"/>
                </a:solidFill>
                <a:latin typeface="Arial"/>
                <a:cs typeface="Arial"/>
              </a:rPr>
              <a:t> Annual Symposium: October 22, 2015, Berg Hall, Li </a:t>
            </a:r>
            <a:r>
              <a:rPr lang="en-US" sz="3200" dirty="0" err="1" smtClean="0">
                <a:solidFill>
                  <a:srgbClr val="FF6600"/>
                </a:solidFill>
                <a:latin typeface="Arial"/>
                <a:cs typeface="Arial"/>
              </a:rPr>
              <a:t>Ka</a:t>
            </a:r>
            <a:r>
              <a:rPr lang="en-US" sz="3200" dirty="0" smtClean="0">
                <a:solidFill>
                  <a:srgbClr val="FF6600"/>
                </a:solidFill>
                <a:latin typeface="Arial"/>
                <a:cs typeface="Arial"/>
              </a:rPr>
              <a:t> </a:t>
            </a:r>
            <a:r>
              <a:rPr lang="en-US" sz="3200" dirty="0" err="1" smtClean="0">
                <a:solidFill>
                  <a:srgbClr val="FF6600"/>
                </a:solidFill>
                <a:latin typeface="Arial"/>
                <a:cs typeface="Arial"/>
              </a:rPr>
              <a:t>Shing</a:t>
            </a:r>
            <a:endParaRPr lang="en-US" sz="3200" dirty="0">
              <a:solidFill>
                <a:srgbClr val="FF6600"/>
              </a:solidFill>
              <a:latin typeface="Arial"/>
              <a:cs typeface="Arial"/>
            </a:endParaRPr>
          </a:p>
          <a:p>
            <a:pPr>
              <a:lnSpc>
                <a:spcPct val="140000"/>
              </a:lnSpc>
              <a:defRPr/>
            </a:pPr>
            <a:r>
              <a:rPr lang="en-US" dirty="0" smtClean="0">
                <a:solidFill>
                  <a:schemeClr val="bg1"/>
                </a:solidFill>
                <a:latin typeface="Arial"/>
                <a:cs typeface="Arial"/>
              </a:rPr>
              <a:t>NCI Summer Internships</a:t>
            </a:r>
          </a:p>
          <a:p>
            <a:pPr>
              <a:lnSpc>
                <a:spcPct val="140000"/>
              </a:lnSpc>
              <a:defRPr/>
            </a:pPr>
            <a:r>
              <a:rPr lang="en-US" dirty="0" smtClean="0">
                <a:solidFill>
                  <a:schemeClr val="bg1"/>
                </a:solidFill>
                <a:latin typeface="Arial"/>
                <a:cs typeface="Arial"/>
              </a:rPr>
              <a:t>Computational Biology Track in Cancer Biology PhD Program</a:t>
            </a:r>
          </a:p>
          <a:p>
            <a:pPr marL="0" indent="0">
              <a:buNone/>
              <a:defRPr/>
            </a:pPr>
            <a:endParaRPr lang="en-US" sz="3400" dirty="0" smtClean="0">
              <a:solidFill>
                <a:schemeClr val="bg1"/>
              </a:solidFill>
              <a:latin typeface="Arial"/>
              <a:cs typeface="Arial"/>
            </a:endParaRPr>
          </a:p>
        </p:txBody>
      </p:sp>
    </p:spTree>
    <p:extLst>
      <p:ext uri="{BB962C8B-B14F-4D97-AF65-F5344CB8AC3E}">
        <p14:creationId xmlns:p14="http://schemas.microsoft.com/office/powerpoint/2010/main" val="12772744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071220">
                <a:alpha val="98000"/>
              </a:srgbClr>
            </a:gs>
            <a:gs pos="77000">
              <a:srgbClr val="12224E">
                <a:alpha val="87000"/>
              </a:srgbClr>
            </a:gs>
          </a:gsLst>
          <a:lin ang="51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61900"/>
            <a:ext cx="6400800" cy="677333"/>
          </a:xfrm>
        </p:spPr>
        <p:txBody>
          <a:bodyPr>
            <a:noAutofit/>
          </a:bodyPr>
          <a:lstStyle/>
          <a:p>
            <a:r>
              <a:rPr lang="en-US" sz="4400" dirty="0" smtClean="0">
                <a:solidFill>
                  <a:srgbClr val="FFFF69"/>
                </a:solidFill>
                <a:latin typeface="Arial"/>
                <a:cs typeface="Arial"/>
              </a:rPr>
              <a:t>IBIIS Vision Statement</a:t>
            </a:r>
            <a:endParaRPr lang="en-US" sz="4400" dirty="0">
              <a:solidFill>
                <a:srgbClr val="FFFF69"/>
              </a:solidFill>
              <a:latin typeface="Arial"/>
              <a:cs typeface="Arial"/>
            </a:endParaRPr>
          </a:p>
        </p:txBody>
      </p:sp>
      <p:sp>
        <p:nvSpPr>
          <p:cNvPr id="5" name="TextBox 4"/>
          <p:cNvSpPr txBox="1"/>
          <p:nvPr/>
        </p:nvSpPr>
        <p:spPr>
          <a:xfrm>
            <a:off x="516466" y="1917701"/>
            <a:ext cx="8221133" cy="3416320"/>
          </a:xfrm>
          <a:prstGeom prst="rect">
            <a:avLst/>
          </a:prstGeom>
          <a:noFill/>
        </p:spPr>
        <p:txBody>
          <a:bodyPr wrap="square" rtlCol="0">
            <a:spAutoFit/>
          </a:bodyPr>
          <a:lstStyle/>
          <a:p>
            <a:r>
              <a:rPr lang="en-US" sz="3600" i="1" dirty="0" smtClean="0">
                <a:solidFill>
                  <a:srgbClr val="FEFEDB"/>
                </a:solidFill>
              </a:rPr>
              <a:t>Leveraging </a:t>
            </a:r>
            <a:r>
              <a:rPr lang="en-US" sz="3600" i="1" dirty="0">
                <a:solidFill>
                  <a:srgbClr val="FEFEDB"/>
                </a:solidFill>
              </a:rPr>
              <a:t>the biomedical information in growing collections of </a:t>
            </a:r>
            <a:r>
              <a:rPr lang="en-US" sz="3600" i="1" u="sng" dirty="0">
                <a:solidFill>
                  <a:srgbClr val="FEFEDB"/>
                </a:solidFill>
              </a:rPr>
              <a:t>medical images</a:t>
            </a:r>
            <a:r>
              <a:rPr lang="en-US" sz="3600" dirty="0">
                <a:solidFill>
                  <a:srgbClr val="FEFEDB"/>
                </a:solidFill>
              </a:rPr>
              <a:t>,</a:t>
            </a:r>
            <a:r>
              <a:rPr lang="en-US" sz="3600" i="1" dirty="0">
                <a:solidFill>
                  <a:srgbClr val="FEFEDB"/>
                </a:solidFill>
              </a:rPr>
              <a:t> together with other health and biological data, to better understand disease and to improve human health at the patient and population scales. </a:t>
            </a:r>
          </a:p>
        </p:txBody>
      </p:sp>
      <p:sp>
        <p:nvSpPr>
          <p:cNvPr id="4" name="Subtitle 2"/>
          <p:cNvSpPr txBox="1">
            <a:spLocks/>
          </p:cNvSpPr>
          <p:nvPr/>
        </p:nvSpPr>
        <p:spPr>
          <a:xfrm>
            <a:off x="1524000" y="1139233"/>
            <a:ext cx="6400800" cy="677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i="1" dirty="0" smtClean="0">
                <a:solidFill>
                  <a:srgbClr val="00FF00"/>
                </a:solidFill>
                <a:latin typeface="Arial"/>
                <a:cs typeface="Arial"/>
              </a:rPr>
              <a:t>Revised 2015</a:t>
            </a:r>
            <a:endParaRPr lang="en-US" sz="2800" i="1" dirty="0">
              <a:solidFill>
                <a:srgbClr val="00FF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FF00"/>
                </a:solidFill>
              </a:rPr>
              <a:t>R25T CSBS Training Program</a:t>
            </a:r>
            <a:br>
              <a:rPr lang="en-US" b="1" dirty="0" smtClean="0">
                <a:solidFill>
                  <a:srgbClr val="FFFF00"/>
                </a:solidFill>
              </a:rPr>
            </a:br>
            <a:r>
              <a:rPr lang="en-US" sz="2700" i="1" dirty="0" smtClean="0">
                <a:solidFill>
                  <a:srgbClr val="00FF00"/>
                </a:solidFill>
                <a:latin typeface="Arial"/>
                <a:cs typeface="Arial"/>
              </a:rPr>
              <a:t>http://</a:t>
            </a:r>
            <a:r>
              <a:rPr lang="en-US" sz="2700" i="1" dirty="0" err="1" smtClean="0">
                <a:solidFill>
                  <a:srgbClr val="00FF00"/>
                </a:solidFill>
                <a:latin typeface="Arial"/>
                <a:cs typeface="Arial"/>
              </a:rPr>
              <a:t>med.stanford.edu</a:t>
            </a:r>
            <a:r>
              <a:rPr lang="en-US" sz="2700" i="1" dirty="0" smtClean="0">
                <a:solidFill>
                  <a:srgbClr val="00FF00"/>
                </a:solidFill>
                <a:latin typeface="Arial"/>
                <a:cs typeface="Arial"/>
              </a:rPr>
              <a:t>/</a:t>
            </a:r>
            <a:r>
              <a:rPr lang="en-US" sz="2700" i="1" dirty="0" err="1" smtClean="0">
                <a:solidFill>
                  <a:srgbClr val="00FF00"/>
                </a:solidFill>
                <a:latin typeface="Arial"/>
                <a:cs typeface="Arial"/>
              </a:rPr>
              <a:t>csbs</a:t>
            </a:r>
            <a:endParaRPr lang="en-US" sz="2700" i="1" dirty="0">
              <a:solidFill>
                <a:srgbClr val="00FF00"/>
              </a:solidFill>
              <a:latin typeface="Arial"/>
              <a:cs typeface="Arial"/>
            </a:endParaRPr>
          </a:p>
        </p:txBody>
      </p:sp>
      <p:sp>
        <p:nvSpPr>
          <p:cNvPr id="3" name="Content Placeholder 2"/>
          <p:cNvSpPr>
            <a:spLocks noGrp="1"/>
          </p:cNvSpPr>
          <p:nvPr>
            <p:ph idx="1"/>
          </p:nvPr>
        </p:nvSpPr>
        <p:spPr>
          <a:xfrm>
            <a:off x="90201" y="1604590"/>
            <a:ext cx="9053799" cy="4525963"/>
          </a:xfrm>
          <a:noFill/>
          <a:ln>
            <a:noFill/>
          </a:ln>
        </p:spPr>
        <p:txBody>
          <a:bodyPr>
            <a:normAutofit/>
          </a:bodyPr>
          <a:lstStyle/>
          <a:p>
            <a:pPr lvl="1">
              <a:buFont typeface="Arial"/>
              <a:buChar char="•"/>
            </a:pPr>
            <a:r>
              <a:rPr lang="en-US" dirty="0" smtClean="0">
                <a:solidFill>
                  <a:srgbClr val="FEFEDB"/>
                </a:solidFill>
                <a:latin typeface="Calibri" charset="0"/>
                <a:ea typeface="Calibri" charset="0"/>
                <a:cs typeface="Calibri" charset="0"/>
                <a:sym typeface="Calibri" charset="0"/>
              </a:rPr>
              <a:t>2 </a:t>
            </a:r>
            <a:r>
              <a:rPr lang="en-US" dirty="0">
                <a:solidFill>
                  <a:srgbClr val="FEFEDB"/>
                </a:solidFill>
                <a:latin typeface="Calibri" charset="0"/>
                <a:ea typeface="Calibri" charset="0"/>
                <a:cs typeface="Calibri" charset="0"/>
                <a:sym typeface="Calibri" charset="0"/>
              </a:rPr>
              <a:t>Year NCI-sponsored </a:t>
            </a:r>
            <a:r>
              <a:rPr lang="en-US" dirty="0" smtClean="0">
                <a:solidFill>
                  <a:srgbClr val="FEFEDB"/>
                </a:solidFill>
                <a:latin typeface="Calibri" charset="0"/>
                <a:ea typeface="Calibri" charset="0"/>
                <a:cs typeface="Calibri" charset="0"/>
                <a:sym typeface="Calibri" charset="0"/>
              </a:rPr>
              <a:t>fellowships</a:t>
            </a:r>
          </a:p>
          <a:p>
            <a:pPr lvl="1">
              <a:buFont typeface="Arial"/>
              <a:buChar char="•"/>
            </a:pPr>
            <a:r>
              <a:rPr lang="en-US" dirty="0" smtClean="0">
                <a:solidFill>
                  <a:srgbClr val="FEFEDB"/>
                </a:solidFill>
                <a:latin typeface="Calibri" charset="0"/>
                <a:ea typeface="Calibri" charset="0"/>
                <a:cs typeface="Calibri" charset="0"/>
                <a:sym typeface="Calibri" charset="0"/>
              </a:rPr>
              <a:t>Co</a:t>
            </a:r>
            <a:r>
              <a:rPr lang="en-US" dirty="0">
                <a:solidFill>
                  <a:srgbClr val="FEFEDB"/>
                </a:solidFill>
                <a:latin typeface="Calibri" charset="0"/>
                <a:ea typeface="Calibri" charset="0"/>
                <a:cs typeface="Calibri" charset="0"/>
                <a:sym typeface="Calibri" charset="0"/>
              </a:rPr>
              <a:t>-mentorship </a:t>
            </a:r>
            <a:r>
              <a:rPr lang="en-US" dirty="0" smtClean="0">
                <a:solidFill>
                  <a:srgbClr val="FEFEDB"/>
                </a:solidFill>
                <a:latin typeface="Calibri" charset="0"/>
                <a:ea typeface="Calibri" charset="0"/>
                <a:cs typeface="Calibri" charset="0"/>
                <a:sym typeface="Calibri" charset="0"/>
              </a:rPr>
              <a:t>in Cancer Biology &amp; </a:t>
            </a:r>
            <a:r>
              <a:rPr lang="en-US" dirty="0" err="1" smtClean="0">
                <a:solidFill>
                  <a:srgbClr val="FEFEDB"/>
                </a:solidFill>
                <a:latin typeface="Calibri" charset="0"/>
                <a:ea typeface="Calibri" charset="0"/>
                <a:cs typeface="Calibri" charset="0"/>
                <a:sym typeface="Calibri" charset="0"/>
              </a:rPr>
              <a:t>Biocomputation</a:t>
            </a:r>
            <a:endParaRPr lang="en-US" dirty="0">
              <a:solidFill>
                <a:srgbClr val="FEFEDB"/>
              </a:solidFill>
              <a:latin typeface="Calibri" charset="0"/>
              <a:ea typeface="Calibri" charset="0"/>
              <a:cs typeface="Calibri" charset="0"/>
              <a:sym typeface="Calibri" charset="0"/>
            </a:endParaRPr>
          </a:p>
          <a:p>
            <a:pPr lvl="1">
              <a:buFont typeface="Arial"/>
              <a:buChar char="•"/>
            </a:pPr>
            <a:r>
              <a:rPr lang="en-US" dirty="0" smtClean="0">
                <a:solidFill>
                  <a:srgbClr val="FEFEDB"/>
                </a:solidFill>
                <a:latin typeface="Calibri" charset="0"/>
                <a:ea typeface="Calibri" charset="0"/>
                <a:cs typeface="Calibri" charset="0"/>
                <a:sym typeface="Calibri" charset="0"/>
              </a:rPr>
              <a:t>Five inaugural fellows started September 1, 2015</a:t>
            </a:r>
          </a:p>
          <a:p>
            <a:pPr lvl="2"/>
            <a:r>
              <a:rPr lang="en-US" dirty="0" smtClean="0">
                <a:solidFill>
                  <a:srgbClr val="FEFEDB"/>
                </a:solidFill>
                <a:latin typeface="Calibri" charset="0"/>
                <a:ea typeface="Calibri" charset="0"/>
                <a:cs typeface="Calibri" charset="0"/>
                <a:sym typeface="Calibri" charset="0"/>
              </a:rPr>
              <a:t> Krystal </a:t>
            </a:r>
            <a:r>
              <a:rPr lang="en-US" dirty="0" err="1" smtClean="0">
                <a:solidFill>
                  <a:srgbClr val="FEFEDB"/>
                </a:solidFill>
                <a:latin typeface="Calibri" charset="0"/>
                <a:ea typeface="Calibri" charset="0"/>
                <a:cs typeface="Calibri" charset="0"/>
                <a:sym typeface="Calibri" charset="0"/>
              </a:rPr>
              <a:t>Straessler</a:t>
            </a:r>
            <a:r>
              <a:rPr lang="en-US" dirty="0" smtClean="0">
                <a:solidFill>
                  <a:srgbClr val="FEFEDB"/>
                </a:solidFill>
                <a:latin typeface="Calibri" charset="0"/>
                <a:ea typeface="Calibri" charset="0"/>
                <a:cs typeface="Calibri" charset="0"/>
                <a:sym typeface="Calibri" charset="0"/>
              </a:rPr>
              <a:t> (Alejandro Sweet-</a:t>
            </a:r>
            <a:r>
              <a:rPr lang="en-US" dirty="0" err="1" smtClean="0">
                <a:solidFill>
                  <a:srgbClr val="FEFEDB"/>
                </a:solidFill>
                <a:latin typeface="Calibri" charset="0"/>
                <a:ea typeface="Calibri" charset="0"/>
                <a:cs typeface="Calibri" charset="0"/>
                <a:sym typeface="Calibri" charset="0"/>
              </a:rPr>
              <a:t>Codero</a:t>
            </a:r>
            <a:r>
              <a:rPr lang="en-US" dirty="0" smtClean="0">
                <a:solidFill>
                  <a:srgbClr val="FEFEDB"/>
                </a:solidFill>
                <a:latin typeface="Calibri" charset="0"/>
                <a:ea typeface="Calibri" charset="0"/>
                <a:cs typeface="Calibri" charset="0"/>
                <a:sym typeface="Calibri" charset="0"/>
              </a:rPr>
              <a:t>, Christina Curtis)</a:t>
            </a:r>
          </a:p>
          <a:p>
            <a:pPr lvl="2"/>
            <a:r>
              <a:rPr lang="en-US" dirty="0">
                <a:solidFill>
                  <a:srgbClr val="FEFEDB"/>
                </a:solidFill>
                <a:latin typeface="Calibri" charset="0"/>
                <a:ea typeface="Calibri" charset="0"/>
                <a:cs typeface="Calibri" charset="0"/>
                <a:sym typeface="Calibri" charset="0"/>
              </a:rPr>
              <a:t> </a:t>
            </a:r>
            <a:r>
              <a:rPr lang="en-US" dirty="0" smtClean="0">
                <a:solidFill>
                  <a:srgbClr val="FEFEDB"/>
                </a:solidFill>
                <a:latin typeface="Calibri" charset="0"/>
                <a:ea typeface="Calibri" charset="0"/>
                <a:cs typeface="Calibri" charset="0"/>
                <a:sym typeface="Calibri" charset="0"/>
              </a:rPr>
              <a:t>Mohammad </a:t>
            </a:r>
            <a:r>
              <a:rPr lang="en-US" dirty="0" err="1" smtClean="0">
                <a:solidFill>
                  <a:srgbClr val="FEFEDB"/>
                </a:solidFill>
                <a:latin typeface="Calibri" charset="0"/>
                <a:ea typeface="Calibri" charset="0"/>
                <a:cs typeface="Calibri" charset="0"/>
                <a:sym typeface="Calibri" charset="0"/>
              </a:rPr>
              <a:t>Shahrock</a:t>
            </a:r>
            <a:r>
              <a:rPr lang="en-US" dirty="0" smtClean="0">
                <a:solidFill>
                  <a:srgbClr val="FEFEDB"/>
                </a:solidFill>
                <a:latin typeface="Calibri" charset="0"/>
                <a:ea typeface="Calibri" charset="0"/>
                <a:cs typeface="Calibri" charset="0"/>
                <a:sym typeface="Calibri" charset="0"/>
              </a:rPr>
              <a:t> (Ash </a:t>
            </a:r>
            <a:r>
              <a:rPr lang="en-US" dirty="0" err="1" smtClean="0">
                <a:solidFill>
                  <a:srgbClr val="FEFEDB"/>
                </a:solidFill>
                <a:latin typeface="Calibri" charset="0"/>
                <a:ea typeface="Calibri" charset="0"/>
                <a:cs typeface="Calibri" charset="0"/>
                <a:sym typeface="Calibri" charset="0"/>
              </a:rPr>
              <a:t>Alizadeth</a:t>
            </a:r>
            <a:r>
              <a:rPr lang="en-US" dirty="0" smtClean="0">
                <a:solidFill>
                  <a:srgbClr val="FEFEDB"/>
                </a:solidFill>
                <a:latin typeface="Calibri" charset="0"/>
                <a:ea typeface="Calibri" charset="0"/>
                <a:cs typeface="Calibri" charset="0"/>
                <a:sym typeface="Calibri" charset="0"/>
              </a:rPr>
              <a:t>, Rob </a:t>
            </a:r>
            <a:r>
              <a:rPr lang="en-US" dirty="0" err="1" smtClean="0">
                <a:solidFill>
                  <a:srgbClr val="FEFEDB"/>
                </a:solidFill>
                <a:latin typeface="Calibri" charset="0"/>
                <a:ea typeface="Calibri" charset="0"/>
                <a:cs typeface="Calibri" charset="0"/>
                <a:sym typeface="Calibri" charset="0"/>
              </a:rPr>
              <a:t>Tibshirani</a:t>
            </a:r>
            <a:r>
              <a:rPr lang="en-US" dirty="0" smtClean="0">
                <a:solidFill>
                  <a:srgbClr val="FEFEDB"/>
                </a:solidFill>
                <a:latin typeface="Calibri" charset="0"/>
                <a:ea typeface="Calibri" charset="0"/>
                <a:cs typeface="Calibri" charset="0"/>
                <a:sym typeface="Calibri" charset="0"/>
              </a:rPr>
              <a:t>)</a:t>
            </a:r>
          </a:p>
          <a:p>
            <a:pPr lvl="2"/>
            <a:r>
              <a:rPr lang="en-US" dirty="0">
                <a:solidFill>
                  <a:srgbClr val="FEFEDB"/>
                </a:solidFill>
                <a:latin typeface="Calibri" charset="0"/>
                <a:ea typeface="Calibri" charset="0"/>
                <a:cs typeface="Calibri" charset="0"/>
                <a:sym typeface="Calibri" charset="0"/>
              </a:rPr>
              <a:t> </a:t>
            </a:r>
            <a:r>
              <a:rPr lang="en-US" dirty="0" smtClean="0">
                <a:solidFill>
                  <a:srgbClr val="FEFEDB"/>
                </a:solidFill>
                <a:latin typeface="Calibri" charset="0"/>
                <a:ea typeface="Calibri" charset="0"/>
                <a:cs typeface="Calibri" charset="0"/>
                <a:sym typeface="Calibri" charset="0"/>
              </a:rPr>
              <a:t>Ryan </a:t>
            </a:r>
            <a:r>
              <a:rPr lang="en-US" dirty="0" err="1" smtClean="0">
                <a:solidFill>
                  <a:srgbClr val="FEFEDB"/>
                </a:solidFill>
                <a:latin typeface="Calibri" charset="0"/>
                <a:ea typeface="Calibri" charset="0"/>
                <a:cs typeface="Calibri" charset="0"/>
                <a:sym typeface="Calibri" charset="0"/>
              </a:rPr>
              <a:t>Corces</a:t>
            </a:r>
            <a:r>
              <a:rPr lang="en-US" dirty="0" smtClean="0">
                <a:solidFill>
                  <a:srgbClr val="FEFEDB"/>
                </a:solidFill>
                <a:latin typeface="Calibri" charset="0"/>
                <a:ea typeface="Calibri" charset="0"/>
                <a:cs typeface="Calibri" charset="0"/>
                <a:sym typeface="Calibri" charset="0"/>
              </a:rPr>
              <a:t>-Zimmerman (Howard Chang, Wing Wong)</a:t>
            </a:r>
          </a:p>
          <a:p>
            <a:pPr lvl="2"/>
            <a:r>
              <a:rPr lang="en-US" dirty="0">
                <a:solidFill>
                  <a:srgbClr val="FEFEDB"/>
                </a:solidFill>
                <a:latin typeface="Calibri" charset="0"/>
                <a:ea typeface="Calibri" charset="0"/>
                <a:cs typeface="Calibri" charset="0"/>
                <a:sym typeface="Calibri" charset="0"/>
              </a:rPr>
              <a:t> </a:t>
            </a:r>
            <a:r>
              <a:rPr lang="en-US" dirty="0" smtClean="0">
                <a:solidFill>
                  <a:srgbClr val="FEFEDB"/>
                </a:solidFill>
                <a:latin typeface="Calibri" charset="0"/>
                <a:ea typeface="Calibri" charset="0"/>
                <a:cs typeface="Calibri" charset="0"/>
                <a:sym typeface="Calibri" charset="0"/>
              </a:rPr>
              <a:t>Chris McFarland (</a:t>
            </a:r>
            <a:r>
              <a:rPr lang="en-US" dirty="0" err="1" smtClean="0">
                <a:solidFill>
                  <a:srgbClr val="FEFEDB"/>
                </a:solidFill>
                <a:latin typeface="Calibri" charset="0"/>
                <a:ea typeface="Calibri" charset="0"/>
                <a:cs typeface="Calibri" charset="0"/>
                <a:sym typeface="Calibri" charset="0"/>
              </a:rPr>
              <a:t>Dimitri</a:t>
            </a:r>
            <a:r>
              <a:rPr lang="en-US" dirty="0" smtClean="0">
                <a:solidFill>
                  <a:srgbClr val="FEFEDB"/>
                </a:solidFill>
                <a:latin typeface="Calibri" charset="0"/>
                <a:ea typeface="Calibri" charset="0"/>
                <a:cs typeface="Calibri" charset="0"/>
                <a:sym typeface="Calibri" charset="0"/>
              </a:rPr>
              <a:t> </a:t>
            </a:r>
            <a:r>
              <a:rPr lang="en-US" dirty="0" err="1" smtClean="0">
                <a:solidFill>
                  <a:srgbClr val="FEFEDB"/>
                </a:solidFill>
                <a:latin typeface="Calibri" charset="0"/>
                <a:ea typeface="Calibri" charset="0"/>
                <a:cs typeface="Calibri" charset="0"/>
                <a:sym typeface="Calibri" charset="0"/>
              </a:rPr>
              <a:t>Petrov</a:t>
            </a:r>
            <a:r>
              <a:rPr lang="en-US" dirty="0" smtClean="0">
                <a:solidFill>
                  <a:srgbClr val="FEFEDB"/>
                </a:solidFill>
                <a:latin typeface="Calibri" charset="0"/>
                <a:ea typeface="Calibri" charset="0"/>
                <a:cs typeface="Calibri" charset="0"/>
                <a:sym typeface="Calibri" charset="0"/>
              </a:rPr>
              <a:t>, Monte Winslow)</a:t>
            </a:r>
          </a:p>
          <a:p>
            <a:pPr lvl="2"/>
            <a:r>
              <a:rPr lang="en-US" dirty="0">
                <a:solidFill>
                  <a:srgbClr val="FEFEDB"/>
                </a:solidFill>
                <a:latin typeface="Calibri" charset="0"/>
                <a:ea typeface="Calibri" charset="0"/>
                <a:cs typeface="Calibri" charset="0"/>
                <a:sym typeface="Calibri" charset="0"/>
              </a:rPr>
              <a:t> </a:t>
            </a:r>
            <a:r>
              <a:rPr lang="en-US" dirty="0" err="1" smtClean="0">
                <a:solidFill>
                  <a:srgbClr val="FEFEDB"/>
                </a:solidFill>
                <a:latin typeface="Calibri" charset="0"/>
                <a:ea typeface="Calibri" charset="0"/>
                <a:cs typeface="Calibri" charset="0"/>
                <a:sym typeface="Calibri" charset="0"/>
              </a:rPr>
              <a:t>Loukia</a:t>
            </a:r>
            <a:r>
              <a:rPr lang="en-US" dirty="0" smtClean="0">
                <a:solidFill>
                  <a:srgbClr val="FEFEDB"/>
                </a:solidFill>
                <a:latin typeface="Calibri" charset="0"/>
                <a:ea typeface="Calibri" charset="0"/>
                <a:cs typeface="Calibri" charset="0"/>
                <a:sym typeface="Calibri" charset="0"/>
              </a:rPr>
              <a:t> </a:t>
            </a:r>
            <a:r>
              <a:rPr lang="en-US" dirty="0" err="1" smtClean="0">
                <a:solidFill>
                  <a:srgbClr val="FEFEDB"/>
                </a:solidFill>
                <a:latin typeface="Calibri" charset="0"/>
                <a:ea typeface="Calibri" charset="0"/>
                <a:cs typeface="Calibri" charset="0"/>
                <a:sym typeface="Calibri" charset="0"/>
              </a:rPr>
              <a:t>Karacosta</a:t>
            </a:r>
            <a:r>
              <a:rPr lang="en-US" dirty="0" smtClean="0">
                <a:solidFill>
                  <a:srgbClr val="FEFEDB"/>
                </a:solidFill>
                <a:latin typeface="Calibri" charset="0"/>
                <a:ea typeface="Calibri" charset="0"/>
                <a:cs typeface="Calibri" charset="0"/>
                <a:sym typeface="Calibri" charset="0"/>
              </a:rPr>
              <a:t> (Sylvia Plevritis, Garry Nolan)</a:t>
            </a:r>
            <a:endParaRPr lang="en-US" dirty="0">
              <a:solidFill>
                <a:srgbClr val="FEFEDB"/>
              </a:solidFill>
              <a:latin typeface="Calibri" charset="0"/>
              <a:ea typeface="Calibri" charset="0"/>
              <a:cs typeface="Calibri" charset="0"/>
              <a:sym typeface="Calibri" charset="0"/>
            </a:endParaRPr>
          </a:p>
          <a:p>
            <a:endParaRPr lang="en-US" dirty="0" smtClean="0">
              <a:solidFill>
                <a:srgbClr val="FEFEDB"/>
              </a:solidFill>
            </a:endParaRPr>
          </a:p>
          <a:p>
            <a:endParaRPr lang="en-US" dirty="0">
              <a:solidFill>
                <a:srgbClr val="FEFEDB"/>
              </a:solidFill>
            </a:endParaRPr>
          </a:p>
        </p:txBody>
      </p:sp>
    </p:spTree>
    <p:extLst>
      <p:ext uri="{BB962C8B-B14F-4D97-AF65-F5344CB8AC3E}">
        <p14:creationId xmlns:p14="http://schemas.microsoft.com/office/powerpoint/2010/main" val="320549027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vc.tif"/>
          <p:cNvPicPr>
            <a:picLocks noChangeAspect="1"/>
          </p:cNvPicPr>
          <p:nvPr/>
        </p:nvPicPr>
        <p:blipFill>
          <a:blip r:embed="rId3"/>
          <a:stretch>
            <a:fillRect/>
          </a:stretch>
        </p:blipFill>
        <p:spPr>
          <a:xfrm>
            <a:off x="1689123" y="2591521"/>
            <a:ext cx="1454879" cy="1352887"/>
          </a:xfrm>
          <a:prstGeom prst="rect">
            <a:avLst/>
          </a:prstGeom>
          <a:effectLst>
            <a:outerShdw blurRad="50800" dist="38100" dir="2700000" algn="br">
              <a:srgbClr val="000000">
                <a:alpha val="43000"/>
              </a:srgbClr>
            </a:outerShdw>
          </a:effectLst>
        </p:spPr>
      </p:pic>
      <p:pic>
        <p:nvPicPr>
          <p:cNvPr id="26" name="Picture 2" descr="autoreporthighqualaviradius.pct                                0001D7FE&#10;Sandy's PB HD                  B4A2BE49:"/>
          <p:cNvPicPr>
            <a:picLocks noChangeAspect="1" noChangeArrowheads="1"/>
          </p:cNvPicPr>
          <p:nvPr/>
        </p:nvPicPr>
        <p:blipFill>
          <a:blip r:embed="rId4"/>
          <a:srcRect r="12898" b="11364"/>
          <a:stretch>
            <a:fillRect/>
          </a:stretch>
        </p:blipFill>
        <p:spPr bwMode="auto">
          <a:xfrm>
            <a:off x="3303839" y="2591521"/>
            <a:ext cx="2014449" cy="1352887"/>
          </a:xfrm>
          <a:prstGeom prst="rect">
            <a:avLst/>
          </a:prstGeom>
          <a:noFill/>
        </p:spPr>
      </p:pic>
      <p:pic>
        <p:nvPicPr>
          <p:cNvPr id="27" name="Picture 26" descr="2008-10-03 at 09-06-14.jpg"/>
          <p:cNvPicPr>
            <a:picLocks noChangeAspect="1"/>
          </p:cNvPicPr>
          <p:nvPr/>
        </p:nvPicPr>
        <p:blipFill>
          <a:blip r:embed="rId5"/>
          <a:srcRect l="20724" r="16118" b="8588"/>
          <a:stretch>
            <a:fillRect/>
          </a:stretch>
        </p:blipFill>
        <p:spPr>
          <a:xfrm>
            <a:off x="7577800" y="2591521"/>
            <a:ext cx="1166333" cy="1352886"/>
          </a:xfrm>
          <a:prstGeom prst="rect">
            <a:avLst/>
          </a:prstGeom>
        </p:spPr>
      </p:pic>
      <p:pic>
        <p:nvPicPr>
          <p:cNvPr id="37" name="Picture 36"/>
          <p:cNvPicPr>
            <a:picLocks noChangeAspect="1"/>
          </p:cNvPicPr>
          <p:nvPr/>
        </p:nvPicPr>
        <p:blipFill>
          <a:blip r:embed="rId6"/>
          <a:stretch>
            <a:fillRect/>
          </a:stretch>
        </p:blipFill>
        <p:spPr>
          <a:xfrm>
            <a:off x="334400" y="454471"/>
            <a:ext cx="1085854" cy="1305262"/>
          </a:xfrm>
          <a:prstGeom prst="rect">
            <a:avLst/>
          </a:prstGeom>
        </p:spPr>
      </p:pic>
      <p:pic>
        <p:nvPicPr>
          <p:cNvPr id="38" name="Picture 37"/>
          <p:cNvPicPr>
            <a:picLocks noChangeAspect="1"/>
          </p:cNvPicPr>
          <p:nvPr/>
        </p:nvPicPr>
        <p:blipFill>
          <a:blip r:embed="rId7"/>
          <a:stretch>
            <a:fillRect/>
          </a:stretch>
        </p:blipFill>
        <p:spPr>
          <a:xfrm>
            <a:off x="334400" y="1841708"/>
            <a:ext cx="1105262" cy="1328593"/>
          </a:xfrm>
          <a:prstGeom prst="rect">
            <a:avLst/>
          </a:prstGeom>
        </p:spPr>
      </p:pic>
      <p:pic>
        <p:nvPicPr>
          <p:cNvPr id="39" name="Picture 38"/>
          <p:cNvPicPr>
            <a:picLocks noChangeAspect="1"/>
          </p:cNvPicPr>
          <p:nvPr/>
        </p:nvPicPr>
        <p:blipFill>
          <a:blip r:embed="rId8"/>
          <a:stretch>
            <a:fillRect/>
          </a:stretch>
        </p:blipFill>
        <p:spPr>
          <a:xfrm>
            <a:off x="324702" y="3170301"/>
            <a:ext cx="1100709" cy="1323120"/>
          </a:xfrm>
          <a:prstGeom prst="rect">
            <a:avLst/>
          </a:prstGeom>
        </p:spPr>
      </p:pic>
      <p:pic>
        <p:nvPicPr>
          <p:cNvPr id="40" name="Picture 39"/>
          <p:cNvPicPr>
            <a:picLocks noChangeAspect="1"/>
          </p:cNvPicPr>
          <p:nvPr/>
        </p:nvPicPr>
        <p:blipFill>
          <a:blip r:embed="rId9"/>
          <a:stretch>
            <a:fillRect/>
          </a:stretch>
        </p:blipFill>
        <p:spPr>
          <a:xfrm>
            <a:off x="4050415" y="4073255"/>
            <a:ext cx="2309332" cy="1610580"/>
          </a:xfrm>
          <a:prstGeom prst="rect">
            <a:avLst/>
          </a:prstGeom>
        </p:spPr>
      </p:pic>
      <p:pic>
        <p:nvPicPr>
          <p:cNvPr id="41" name="Picture 40"/>
          <p:cNvPicPr>
            <a:picLocks noChangeAspect="1"/>
          </p:cNvPicPr>
          <p:nvPr/>
        </p:nvPicPr>
        <p:blipFill>
          <a:blip r:embed="rId10"/>
          <a:stretch>
            <a:fillRect/>
          </a:stretch>
        </p:blipFill>
        <p:spPr>
          <a:xfrm>
            <a:off x="5478124" y="2591521"/>
            <a:ext cx="1939839" cy="1352887"/>
          </a:xfrm>
          <a:prstGeom prst="rect">
            <a:avLst/>
          </a:prstGeom>
        </p:spPr>
      </p:pic>
      <p:pic>
        <p:nvPicPr>
          <p:cNvPr id="42" name="Picture 41"/>
          <p:cNvPicPr>
            <a:picLocks noChangeAspect="1"/>
          </p:cNvPicPr>
          <p:nvPr/>
        </p:nvPicPr>
        <p:blipFill>
          <a:blip r:embed="rId11"/>
          <a:stretch>
            <a:fillRect/>
          </a:stretch>
        </p:blipFill>
        <p:spPr>
          <a:xfrm>
            <a:off x="6434800" y="4073255"/>
            <a:ext cx="2309332" cy="1610580"/>
          </a:xfrm>
          <a:prstGeom prst="rect">
            <a:avLst/>
          </a:prstGeom>
        </p:spPr>
      </p:pic>
      <p:pic>
        <p:nvPicPr>
          <p:cNvPr id="43" name="Picture 42"/>
          <p:cNvPicPr>
            <a:picLocks noChangeAspect="1"/>
          </p:cNvPicPr>
          <p:nvPr/>
        </p:nvPicPr>
        <p:blipFill>
          <a:blip r:embed="rId12"/>
          <a:stretch>
            <a:fillRect/>
          </a:stretch>
        </p:blipFill>
        <p:spPr>
          <a:xfrm>
            <a:off x="1689123" y="4073255"/>
            <a:ext cx="2286239" cy="1594474"/>
          </a:xfrm>
          <a:prstGeom prst="rect">
            <a:avLst/>
          </a:prstGeom>
        </p:spPr>
      </p:pic>
      <p:sp>
        <p:nvSpPr>
          <p:cNvPr id="45" name="Rectangle 25"/>
          <p:cNvSpPr>
            <a:spLocks/>
          </p:cNvSpPr>
          <p:nvPr/>
        </p:nvSpPr>
        <p:spPr bwMode="auto">
          <a:xfrm>
            <a:off x="205396" y="131668"/>
            <a:ext cx="8938603" cy="2581139"/>
          </a:xfrm>
          <a:prstGeom prst="rect">
            <a:avLst/>
          </a:prstGeom>
          <a:noFill/>
          <a:ln w="12700">
            <a:noFill/>
            <a:miter lim="800000"/>
            <a:headEnd type="none" w="med" len="med"/>
            <a:tailEnd type="none" w="med" len="med"/>
          </a:ln>
        </p:spPr>
        <p:txBody>
          <a:bodyPr lIns="152400" tIns="152400" rIns="292608" bIns="152400">
            <a:prstTxWarp prst="textNoShape">
              <a:avLst/>
            </a:prstTxWarp>
          </a:bodyPr>
          <a:lstStyle/>
          <a:p>
            <a:pPr marL="1431925" indent="-396875">
              <a:spcBef>
                <a:spcPts val="600"/>
              </a:spcBef>
              <a:buClr>
                <a:srgbClr val="000000"/>
              </a:buClr>
              <a:buSzPct val="100000"/>
              <a:buFont typeface="Arial" charset="0"/>
              <a:buChar char="–"/>
            </a:pPr>
            <a:r>
              <a:rPr lang="en-US" sz="4000" b="1" dirty="0" smtClean="0">
                <a:solidFill>
                  <a:srgbClr val="FFFF00"/>
                </a:solidFill>
                <a:latin typeface="Arial"/>
                <a:ea typeface="Calibri" charset="0"/>
                <a:cs typeface="Arial"/>
                <a:sym typeface="Calibri" charset="0"/>
              </a:rPr>
              <a:t>Radiology 3DQ Lab </a:t>
            </a:r>
          </a:p>
          <a:p>
            <a:pPr marL="1824038" indent="-396875">
              <a:spcBef>
                <a:spcPts val="600"/>
              </a:spcBef>
              <a:buClr>
                <a:srgbClr val="FEFEDB"/>
              </a:buClr>
              <a:buSzPct val="100000"/>
              <a:buFont typeface="Arial"/>
              <a:buChar char="•"/>
            </a:pPr>
            <a:r>
              <a:rPr lang="en-US" sz="2300" dirty="0" smtClean="0">
                <a:solidFill>
                  <a:srgbClr val="FEFEDB"/>
                </a:solidFill>
                <a:latin typeface="Arial"/>
                <a:ea typeface="Calibri" charset="0"/>
                <a:cs typeface="Arial"/>
                <a:sym typeface="Calibri" charset="0"/>
              </a:rPr>
              <a:t>Co-Directors: </a:t>
            </a:r>
            <a:r>
              <a:rPr lang="en-US" sz="2300" dirty="0" err="1" smtClean="0">
                <a:solidFill>
                  <a:srgbClr val="FEFEDB"/>
                </a:solidFill>
                <a:latin typeface="Arial"/>
                <a:ea typeface="Calibri" charset="0"/>
                <a:cs typeface="Arial"/>
                <a:sym typeface="Calibri" charset="0"/>
              </a:rPr>
              <a:t>Bammer</a:t>
            </a:r>
            <a:r>
              <a:rPr lang="en-US" sz="2300" dirty="0" smtClean="0">
                <a:solidFill>
                  <a:srgbClr val="FEFEDB"/>
                </a:solidFill>
                <a:latin typeface="Arial"/>
                <a:ea typeface="Calibri" charset="0"/>
                <a:cs typeface="Arial"/>
                <a:sym typeface="Calibri" charset="0"/>
              </a:rPr>
              <a:t>, Fleischmann, Napel </a:t>
            </a:r>
          </a:p>
          <a:p>
            <a:pPr marL="1824038" indent="-396875">
              <a:spcBef>
                <a:spcPts val="600"/>
              </a:spcBef>
              <a:buClr>
                <a:srgbClr val="FEFEDB"/>
              </a:buClr>
              <a:buSzPct val="100000"/>
              <a:buFont typeface="Arial"/>
              <a:buChar char="•"/>
            </a:pPr>
            <a:r>
              <a:rPr lang="en-US" sz="2300" dirty="0" smtClean="0">
                <a:solidFill>
                  <a:srgbClr val="FEFEDB"/>
                </a:solidFill>
                <a:latin typeface="Arial"/>
                <a:ea typeface="Calibri" charset="0"/>
                <a:cs typeface="Arial"/>
                <a:sym typeface="Calibri" charset="0"/>
              </a:rPr>
              <a:t>Clinical, Research and Education Missions</a:t>
            </a:r>
          </a:p>
          <a:p>
            <a:pPr marL="1824038" indent="-396875">
              <a:spcBef>
                <a:spcPts val="600"/>
              </a:spcBef>
              <a:buClr>
                <a:srgbClr val="FEFEDB"/>
              </a:buClr>
              <a:buSzPct val="100000"/>
              <a:buFont typeface="Arial"/>
              <a:buChar char="•"/>
            </a:pPr>
            <a:r>
              <a:rPr lang="en-US" sz="2300" dirty="0" smtClean="0">
                <a:solidFill>
                  <a:srgbClr val="FEFEDB"/>
                </a:solidFill>
                <a:latin typeface="Arial"/>
                <a:ea typeface="Calibri" charset="0"/>
                <a:cs typeface="Arial"/>
                <a:sym typeface="Calibri" charset="0"/>
              </a:rPr>
              <a:t>11 technologists; 3 manager/technologists</a:t>
            </a:r>
          </a:p>
        </p:txBody>
      </p:sp>
      <p:sp>
        <p:nvSpPr>
          <p:cNvPr id="14" name="TextBox 13"/>
          <p:cNvSpPr txBox="1"/>
          <p:nvPr/>
        </p:nvSpPr>
        <p:spPr>
          <a:xfrm>
            <a:off x="894706" y="6291544"/>
            <a:ext cx="2409133" cy="461665"/>
          </a:xfrm>
          <a:prstGeom prst="rect">
            <a:avLst/>
          </a:prstGeom>
          <a:noFill/>
        </p:spPr>
        <p:txBody>
          <a:bodyPr wrap="none" rtlCol="0">
            <a:spAutoFit/>
          </a:bodyPr>
          <a:lstStyle/>
          <a:p>
            <a:r>
              <a:rPr lang="en-US" sz="2400" dirty="0" smtClean="0">
                <a:solidFill>
                  <a:srgbClr val="FEFEDB"/>
                </a:solidFill>
                <a:latin typeface="Arial"/>
                <a:cs typeface="Arial"/>
              </a:rPr>
              <a:t>http://3dqlab.org</a:t>
            </a:r>
            <a:endParaRPr lang="en-US" sz="2400" dirty="0">
              <a:solidFill>
                <a:srgbClr val="FEFEDB"/>
              </a:solidFill>
              <a:latin typeface="Arial"/>
              <a:cs typeface="Arial"/>
            </a:endParaRPr>
          </a:p>
        </p:txBody>
      </p:sp>
    </p:spTree>
    <p:extLst>
      <p:ext uri="{BB962C8B-B14F-4D97-AF65-F5344CB8AC3E}">
        <p14:creationId xmlns:p14="http://schemas.microsoft.com/office/powerpoint/2010/main" val="150996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4706" y="6291544"/>
            <a:ext cx="2409133" cy="461665"/>
          </a:xfrm>
          <a:prstGeom prst="rect">
            <a:avLst/>
          </a:prstGeom>
          <a:noFill/>
        </p:spPr>
        <p:txBody>
          <a:bodyPr wrap="none" rtlCol="0">
            <a:spAutoFit/>
          </a:bodyPr>
          <a:lstStyle/>
          <a:p>
            <a:r>
              <a:rPr lang="en-US" sz="2400" dirty="0" smtClean="0">
                <a:solidFill>
                  <a:srgbClr val="FEFEDB"/>
                </a:solidFill>
                <a:latin typeface="Arial"/>
                <a:cs typeface="Arial"/>
              </a:rPr>
              <a:t>http://3dqlab.org</a:t>
            </a:r>
            <a:endParaRPr lang="en-US" sz="2400" dirty="0">
              <a:solidFill>
                <a:srgbClr val="FEFEDB"/>
              </a:solidFill>
              <a:latin typeface="Arial"/>
              <a:cs typeface="Arial"/>
            </a:endParaRPr>
          </a:p>
        </p:txBody>
      </p:sp>
      <p:sp>
        <p:nvSpPr>
          <p:cNvPr id="45" name="Rectangle 25"/>
          <p:cNvSpPr>
            <a:spLocks/>
          </p:cNvSpPr>
          <p:nvPr/>
        </p:nvSpPr>
        <p:spPr bwMode="auto">
          <a:xfrm>
            <a:off x="205396" y="131668"/>
            <a:ext cx="8938603" cy="2581139"/>
          </a:xfrm>
          <a:prstGeom prst="rect">
            <a:avLst/>
          </a:prstGeom>
          <a:noFill/>
          <a:ln w="12700">
            <a:noFill/>
            <a:miter lim="800000"/>
            <a:headEnd type="none" w="med" len="med"/>
            <a:tailEnd type="none" w="med" len="med"/>
          </a:ln>
        </p:spPr>
        <p:txBody>
          <a:bodyPr lIns="152400" tIns="152400" rIns="292608" bIns="152400">
            <a:prstTxWarp prst="textNoShape">
              <a:avLst/>
            </a:prstTxWarp>
          </a:bodyPr>
          <a:lstStyle/>
          <a:p>
            <a:pPr marL="1431925" indent="-396875">
              <a:spcBef>
                <a:spcPts val="600"/>
              </a:spcBef>
              <a:buClr>
                <a:srgbClr val="000000"/>
              </a:buClr>
              <a:buSzPct val="100000"/>
              <a:buFont typeface="Arial" charset="0"/>
              <a:buChar char="–"/>
            </a:pPr>
            <a:r>
              <a:rPr lang="en-US" sz="4000" b="1" dirty="0" smtClean="0">
                <a:solidFill>
                  <a:srgbClr val="FFFF00"/>
                </a:solidFill>
                <a:latin typeface="Arial"/>
                <a:ea typeface="Calibri" charset="0"/>
                <a:cs typeface="Arial"/>
                <a:sym typeface="Calibri" charset="0"/>
              </a:rPr>
              <a:t>Radiology 3DQ Lab </a:t>
            </a:r>
          </a:p>
          <a:p>
            <a:pPr marL="1431925" indent="-396875">
              <a:spcBef>
                <a:spcPts val="600"/>
              </a:spcBef>
              <a:buClr>
                <a:srgbClr val="000000"/>
              </a:buClr>
              <a:buSzPct val="100000"/>
              <a:buFont typeface="Arial" charset="0"/>
              <a:buChar char="–"/>
            </a:pPr>
            <a:r>
              <a:rPr lang="en-US" sz="2300" dirty="0" smtClean="0">
                <a:solidFill>
                  <a:srgbClr val="FEFEDB"/>
                </a:solidFill>
                <a:latin typeface="Arial"/>
                <a:ea typeface="Calibri" charset="0"/>
                <a:cs typeface="Arial"/>
                <a:sym typeface="Calibri" charset="0"/>
              </a:rPr>
              <a:t>Hans-</a:t>
            </a:r>
            <a:r>
              <a:rPr lang="en-US" sz="2300" dirty="0" err="1" smtClean="0">
                <a:solidFill>
                  <a:srgbClr val="FEFEDB"/>
                </a:solidFill>
                <a:latin typeface="Arial"/>
                <a:ea typeface="Calibri" charset="0"/>
                <a:cs typeface="Arial"/>
                <a:sym typeface="Calibri" charset="0"/>
              </a:rPr>
              <a:t>Christoph</a:t>
            </a:r>
            <a:r>
              <a:rPr lang="en-US" sz="2300" dirty="0" smtClean="0">
                <a:solidFill>
                  <a:srgbClr val="FEFEDB"/>
                </a:solidFill>
                <a:latin typeface="Arial"/>
                <a:ea typeface="Calibri" charset="0"/>
                <a:cs typeface="Arial"/>
                <a:sym typeface="Calibri" charset="0"/>
              </a:rPr>
              <a:t> Becker, MD</a:t>
            </a:r>
          </a:p>
          <a:p>
            <a:pPr marL="1431925" indent="-396875">
              <a:spcBef>
                <a:spcPts val="600"/>
              </a:spcBef>
              <a:buClr>
                <a:srgbClr val="000000"/>
              </a:buClr>
              <a:buSzPct val="100000"/>
              <a:buFont typeface="Arial" charset="0"/>
              <a:buChar char="–"/>
            </a:pPr>
            <a:r>
              <a:rPr lang="en-US" sz="2300" dirty="0" smtClean="0">
                <a:solidFill>
                  <a:srgbClr val="FEFEDB"/>
                </a:solidFill>
                <a:latin typeface="Arial"/>
                <a:ea typeface="Calibri" charset="0"/>
                <a:cs typeface="Arial"/>
                <a:sym typeface="Calibri" charset="0"/>
              </a:rPr>
              <a:t>Professor of Radiology</a:t>
            </a:r>
          </a:p>
          <a:p>
            <a:pPr marL="1431925" indent="-396875">
              <a:spcBef>
                <a:spcPts val="600"/>
              </a:spcBef>
              <a:buClr>
                <a:srgbClr val="000000"/>
              </a:buClr>
              <a:buSzPct val="100000"/>
              <a:buFont typeface="Arial" charset="0"/>
              <a:buChar char="–"/>
            </a:pPr>
            <a:r>
              <a:rPr lang="en-US" sz="2300" dirty="0" smtClean="0">
                <a:solidFill>
                  <a:srgbClr val="FEFEDB"/>
                </a:solidFill>
                <a:latin typeface="Arial"/>
                <a:ea typeface="Calibri" charset="0"/>
                <a:cs typeface="Arial"/>
                <a:sym typeface="Calibri" charset="0"/>
              </a:rPr>
              <a:t>Director of Oncological Imaging</a:t>
            </a:r>
          </a:p>
        </p:txBody>
      </p:sp>
      <p:pic>
        <p:nvPicPr>
          <p:cNvPr id="3" name="Picture 2" descr="Screen Shot 2015-09-15 at 11.50.18 AM.png"/>
          <p:cNvPicPr>
            <a:picLocks noChangeAspect="1"/>
          </p:cNvPicPr>
          <p:nvPr/>
        </p:nvPicPr>
        <p:blipFill rotWithShape="1">
          <a:blip r:embed="rId3">
            <a:extLst>
              <a:ext uri="{28A0092B-C50C-407E-A947-70E740481C1C}">
                <a14:useLocalDpi xmlns:a14="http://schemas.microsoft.com/office/drawing/2010/main" val="0"/>
              </a:ext>
            </a:extLst>
          </a:blip>
          <a:srcRect l="7681" r="8976"/>
          <a:stretch/>
        </p:blipFill>
        <p:spPr>
          <a:xfrm>
            <a:off x="469094" y="1048785"/>
            <a:ext cx="931282" cy="1164249"/>
          </a:xfrm>
          <a:prstGeom prst="rect">
            <a:avLst/>
          </a:prstGeom>
        </p:spPr>
      </p:pic>
      <p:pic>
        <p:nvPicPr>
          <p:cNvPr id="4" name="Picture 3" descr="Screen Shot 2015-09-15 at 11.57.42 AM.png"/>
          <p:cNvPicPr>
            <a:picLocks noChangeAspect="1"/>
          </p:cNvPicPr>
          <p:nvPr/>
        </p:nvPicPr>
        <p:blipFill rotWithShape="1">
          <a:blip r:embed="rId4">
            <a:extLst>
              <a:ext uri="{28A0092B-C50C-407E-A947-70E740481C1C}">
                <a14:useLocalDpi xmlns:a14="http://schemas.microsoft.com/office/drawing/2010/main" val="0"/>
              </a:ext>
            </a:extLst>
          </a:blip>
          <a:srcRect r="2948"/>
          <a:stretch/>
        </p:blipFill>
        <p:spPr>
          <a:xfrm>
            <a:off x="3361475" y="2453581"/>
            <a:ext cx="5782525" cy="3348667"/>
          </a:xfrm>
          <a:prstGeom prst="rect">
            <a:avLst/>
          </a:prstGeom>
        </p:spPr>
      </p:pic>
      <p:pic>
        <p:nvPicPr>
          <p:cNvPr id="5" name="Picture 4" descr="Screen Shot 2015-09-15 at 11.57.33 AM.png"/>
          <p:cNvPicPr>
            <a:picLocks noChangeAspect="1"/>
          </p:cNvPicPr>
          <p:nvPr/>
        </p:nvPicPr>
        <p:blipFill rotWithShape="1">
          <a:blip r:embed="rId5">
            <a:extLst>
              <a:ext uri="{28A0092B-C50C-407E-A947-70E740481C1C}">
                <a14:useLocalDpi xmlns:a14="http://schemas.microsoft.com/office/drawing/2010/main" val="0"/>
              </a:ext>
            </a:extLst>
          </a:blip>
          <a:srcRect l="22462"/>
          <a:stretch/>
        </p:blipFill>
        <p:spPr>
          <a:xfrm>
            <a:off x="0" y="2453580"/>
            <a:ext cx="4583432" cy="3348669"/>
          </a:xfrm>
          <a:prstGeom prst="rect">
            <a:avLst/>
          </a:prstGeom>
        </p:spPr>
      </p:pic>
    </p:spTree>
    <p:extLst>
      <p:ext uri="{BB962C8B-B14F-4D97-AF65-F5344CB8AC3E}">
        <p14:creationId xmlns:p14="http://schemas.microsoft.com/office/powerpoint/2010/main" val="1497271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4706" y="6291544"/>
            <a:ext cx="2409133" cy="461665"/>
          </a:xfrm>
          <a:prstGeom prst="rect">
            <a:avLst/>
          </a:prstGeom>
          <a:noFill/>
        </p:spPr>
        <p:txBody>
          <a:bodyPr wrap="none" rtlCol="0">
            <a:spAutoFit/>
          </a:bodyPr>
          <a:lstStyle/>
          <a:p>
            <a:r>
              <a:rPr lang="en-US" sz="2400" dirty="0" smtClean="0">
                <a:solidFill>
                  <a:srgbClr val="FEFEDB"/>
                </a:solidFill>
                <a:latin typeface="Arial"/>
                <a:cs typeface="Arial"/>
              </a:rPr>
              <a:t>http://3dqlab.org</a:t>
            </a:r>
            <a:endParaRPr lang="en-US" sz="2400" dirty="0">
              <a:solidFill>
                <a:srgbClr val="FEFEDB"/>
              </a:solidFill>
              <a:latin typeface="Arial"/>
              <a:cs typeface="Arial"/>
            </a:endParaRPr>
          </a:p>
        </p:txBody>
      </p:sp>
      <p:sp>
        <p:nvSpPr>
          <p:cNvPr id="6" name="TextBox 5"/>
          <p:cNvSpPr txBox="1"/>
          <p:nvPr/>
        </p:nvSpPr>
        <p:spPr>
          <a:xfrm>
            <a:off x="526954" y="1741535"/>
            <a:ext cx="5593817" cy="3570208"/>
          </a:xfrm>
          <a:prstGeom prst="rect">
            <a:avLst/>
          </a:prstGeom>
          <a:noFill/>
        </p:spPr>
        <p:txBody>
          <a:bodyPr wrap="square" rtlCol="0">
            <a:spAutoFit/>
          </a:bodyPr>
          <a:lstStyle/>
          <a:p>
            <a:pPr marL="350838" indent="-342900">
              <a:spcAft>
                <a:spcPts val="3600"/>
              </a:spcAft>
              <a:buClr>
                <a:srgbClr val="FEFEDB"/>
              </a:buClr>
              <a:buFont typeface="Arial"/>
              <a:buChar char="•"/>
            </a:pPr>
            <a:r>
              <a:rPr lang="en-US" sz="2800" i="1" dirty="0" smtClean="0">
                <a:solidFill>
                  <a:srgbClr val="FEFEDB"/>
                </a:solidFill>
                <a:latin typeface="Arial"/>
                <a:cs typeface="Arial"/>
              </a:rPr>
              <a:t>Breast Density </a:t>
            </a:r>
            <a:r>
              <a:rPr lang="en-US" sz="2800" dirty="0" smtClean="0">
                <a:solidFill>
                  <a:srgbClr val="FEFEDB"/>
                </a:solidFill>
                <a:latin typeface="Arial"/>
                <a:cs typeface="Arial"/>
              </a:rPr>
              <a:t>with </a:t>
            </a:r>
            <a:r>
              <a:rPr lang="en-US" sz="2800" dirty="0" err="1" smtClean="0">
                <a:solidFill>
                  <a:srgbClr val="FEFEDB"/>
                </a:solidFill>
                <a:latin typeface="Arial"/>
                <a:cs typeface="Arial"/>
              </a:rPr>
              <a:t>Weiva</a:t>
            </a:r>
            <a:r>
              <a:rPr lang="en-US" sz="2800" dirty="0" smtClean="0">
                <a:solidFill>
                  <a:srgbClr val="FEFEDB"/>
                </a:solidFill>
                <a:latin typeface="Arial"/>
                <a:cs typeface="Arial"/>
              </a:rPr>
              <a:t> </a:t>
            </a:r>
            <a:r>
              <a:rPr lang="en-US" sz="2800" dirty="0" err="1" smtClean="0">
                <a:solidFill>
                  <a:srgbClr val="FEFEDB"/>
                </a:solidFill>
                <a:latin typeface="Arial"/>
                <a:cs typeface="Arial"/>
              </a:rPr>
              <a:t>Sieh</a:t>
            </a:r>
            <a:r>
              <a:rPr lang="en-US" sz="2800" dirty="0" smtClean="0">
                <a:solidFill>
                  <a:srgbClr val="FEFEDB"/>
                </a:solidFill>
                <a:latin typeface="Arial"/>
                <a:cs typeface="Arial"/>
              </a:rPr>
              <a:t> (Health Research and Policy) </a:t>
            </a:r>
          </a:p>
          <a:p>
            <a:pPr marL="350838" indent="-342900">
              <a:spcAft>
                <a:spcPts val="3600"/>
              </a:spcAft>
              <a:buClr>
                <a:srgbClr val="FEFEDB"/>
              </a:buClr>
              <a:buFont typeface="Arial"/>
              <a:buChar char="•"/>
            </a:pPr>
            <a:r>
              <a:rPr lang="en-US" sz="2800" i="1" dirty="0" smtClean="0">
                <a:solidFill>
                  <a:srgbClr val="FEFEDB"/>
                </a:solidFill>
                <a:latin typeface="Arial"/>
                <a:cs typeface="Arial"/>
              </a:rPr>
              <a:t>Predictive Biomarkers For Cancer Therapy-induced Tissue Damage In Children </a:t>
            </a:r>
            <a:r>
              <a:rPr lang="en-US" sz="2800" dirty="0" smtClean="0">
                <a:solidFill>
                  <a:srgbClr val="FEFEDB"/>
                </a:solidFill>
                <a:latin typeface="Arial"/>
                <a:cs typeface="Arial"/>
              </a:rPr>
              <a:t>with Heike Daldrup-Link (Pediatric Radiology)</a:t>
            </a:r>
            <a:endParaRPr lang="en-US" sz="2800" dirty="0">
              <a:solidFill>
                <a:srgbClr val="FEFEDB"/>
              </a:solidFill>
              <a:latin typeface="Arial"/>
              <a:cs typeface="Arial"/>
            </a:endParaRPr>
          </a:p>
        </p:txBody>
      </p:sp>
      <p:sp>
        <p:nvSpPr>
          <p:cNvPr id="8" name="TextBox 7"/>
          <p:cNvSpPr txBox="1"/>
          <p:nvPr/>
        </p:nvSpPr>
        <p:spPr>
          <a:xfrm>
            <a:off x="164860" y="918680"/>
            <a:ext cx="8039424" cy="461665"/>
          </a:xfrm>
          <a:prstGeom prst="rect">
            <a:avLst/>
          </a:prstGeom>
          <a:noFill/>
        </p:spPr>
        <p:txBody>
          <a:bodyPr wrap="square" rtlCol="0">
            <a:spAutoFit/>
          </a:bodyPr>
          <a:lstStyle/>
          <a:p>
            <a:pPr marL="7938" algn="ctr">
              <a:buClr>
                <a:srgbClr val="FEFEDB"/>
              </a:buClr>
            </a:pPr>
            <a:r>
              <a:rPr lang="en-US" sz="2400" i="1" dirty="0" smtClean="0">
                <a:solidFill>
                  <a:srgbClr val="00FF00"/>
                </a:solidFill>
                <a:latin typeface="Arial"/>
                <a:cs typeface="Arial"/>
              </a:rPr>
              <a:t>Core Lab for Quantitative Imaging Projects</a:t>
            </a:r>
            <a:endParaRPr lang="en-US" sz="2400" i="1" dirty="0">
              <a:solidFill>
                <a:srgbClr val="00FF00"/>
              </a:solidFill>
              <a:latin typeface="Arial"/>
              <a:cs typeface="Arial"/>
            </a:endParaRPr>
          </a:p>
        </p:txBody>
      </p:sp>
      <p:pic>
        <p:nvPicPr>
          <p:cNvPr id="7" name="Picture 6" descr="Screen Shot 2015-09-16 at 9.36.08 A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334" y="1944185"/>
            <a:ext cx="1324839" cy="1392779"/>
          </a:xfrm>
          <a:prstGeom prst="rect">
            <a:avLst/>
          </a:prstGeom>
        </p:spPr>
      </p:pic>
      <p:pic>
        <p:nvPicPr>
          <p:cNvPr id="9" name="Picture 8" descr="Screen Shot 2015-09-16 at 9.36.29 A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334" y="3661204"/>
            <a:ext cx="1324839" cy="1336721"/>
          </a:xfrm>
          <a:prstGeom prst="rect">
            <a:avLst/>
          </a:prstGeom>
        </p:spPr>
      </p:pic>
      <p:sp>
        <p:nvSpPr>
          <p:cNvPr id="11" name="Rectangle 25"/>
          <p:cNvSpPr>
            <a:spLocks/>
          </p:cNvSpPr>
          <p:nvPr/>
        </p:nvSpPr>
        <p:spPr bwMode="auto">
          <a:xfrm>
            <a:off x="205396" y="131668"/>
            <a:ext cx="8938603" cy="2581139"/>
          </a:xfrm>
          <a:prstGeom prst="rect">
            <a:avLst/>
          </a:prstGeom>
          <a:noFill/>
          <a:ln w="12700">
            <a:noFill/>
            <a:miter lim="800000"/>
            <a:headEnd type="none" w="med" len="med"/>
            <a:tailEnd type="none" w="med" len="med"/>
          </a:ln>
        </p:spPr>
        <p:txBody>
          <a:bodyPr lIns="152400" tIns="152400" rIns="292608" bIns="152400">
            <a:prstTxWarp prst="textNoShape">
              <a:avLst/>
            </a:prstTxWarp>
          </a:bodyPr>
          <a:lstStyle/>
          <a:p>
            <a:pPr marL="1431925" indent="-396875">
              <a:spcBef>
                <a:spcPts val="600"/>
              </a:spcBef>
              <a:buClr>
                <a:srgbClr val="000000"/>
              </a:buClr>
              <a:buSzPct val="100000"/>
              <a:buFont typeface="Arial" charset="0"/>
              <a:buChar char="–"/>
            </a:pPr>
            <a:r>
              <a:rPr lang="en-US" sz="4000" b="1" dirty="0" smtClean="0">
                <a:solidFill>
                  <a:srgbClr val="FFFF00"/>
                </a:solidFill>
                <a:latin typeface="Arial"/>
                <a:ea typeface="Calibri" charset="0"/>
                <a:cs typeface="Arial"/>
                <a:sym typeface="Calibri" charset="0"/>
              </a:rPr>
              <a:t>Radiology 3DQ Lab </a:t>
            </a:r>
          </a:p>
        </p:txBody>
      </p:sp>
    </p:spTree>
    <p:extLst>
      <p:ext uri="{BB962C8B-B14F-4D97-AF65-F5344CB8AC3E}">
        <p14:creationId xmlns:p14="http://schemas.microsoft.com/office/powerpoint/2010/main" val="234523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2529781"/>
            <a:ext cx="8229600" cy="1143000"/>
          </a:xfrm>
        </p:spPr>
        <p:txBody>
          <a:bodyPr>
            <a:normAutofit/>
          </a:bodyPr>
          <a:lstStyle/>
          <a:p>
            <a:r>
              <a:rPr lang="en-US" i="1" dirty="0" smtClean="0">
                <a:solidFill>
                  <a:srgbClr val="FFFF00"/>
                </a:solidFill>
                <a:latin typeface="Arial"/>
                <a:cs typeface="Arial"/>
              </a:rPr>
              <a:t>IBIIS Research Activities</a:t>
            </a:r>
            <a:endParaRPr lang="en-US" i="1" dirty="0">
              <a:solidFill>
                <a:srgbClr val="FFFF00"/>
              </a:solidFill>
              <a:latin typeface="Arial"/>
              <a:cs typeface="Arial"/>
            </a:endParaRPr>
          </a:p>
        </p:txBody>
      </p:sp>
    </p:spTree>
    <p:extLst>
      <p:ext uri="{BB962C8B-B14F-4D97-AF65-F5344CB8AC3E}">
        <p14:creationId xmlns:p14="http://schemas.microsoft.com/office/powerpoint/2010/main" val="5397897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615"/>
            <a:ext cx="8229600" cy="859687"/>
          </a:xfrm>
        </p:spPr>
        <p:txBody>
          <a:bodyPr>
            <a:normAutofit fontScale="90000"/>
          </a:bodyPr>
          <a:lstStyle/>
          <a:p>
            <a:r>
              <a:rPr lang="en-US" sz="4000" dirty="0" smtClean="0">
                <a:solidFill>
                  <a:srgbClr val="FFFF00"/>
                </a:solidFill>
                <a:latin typeface="Arial"/>
                <a:cs typeface="Arial"/>
              </a:rPr>
              <a:t>Representative IBIIS Funding</a:t>
            </a:r>
            <a:br>
              <a:rPr lang="en-US" sz="4000" dirty="0" smtClean="0">
                <a:solidFill>
                  <a:srgbClr val="FFFF00"/>
                </a:solidFill>
                <a:latin typeface="Arial"/>
                <a:cs typeface="Arial"/>
              </a:rPr>
            </a:br>
            <a:r>
              <a:rPr lang="en-US" sz="2700" i="1" dirty="0" smtClean="0">
                <a:solidFill>
                  <a:srgbClr val="00FF00"/>
                </a:solidFill>
                <a:latin typeface="Arial"/>
                <a:cs typeface="Arial"/>
              </a:rPr>
              <a:t>(of ~ 25 grants)</a:t>
            </a:r>
            <a:endParaRPr lang="en-US" sz="2700" i="1" dirty="0">
              <a:solidFill>
                <a:srgbClr val="00FF00"/>
              </a:solidFill>
              <a:latin typeface="Arial"/>
              <a:cs typeface="Arial"/>
            </a:endParaRPr>
          </a:p>
        </p:txBody>
      </p:sp>
      <p:sp>
        <p:nvSpPr>
          <p:cNvPr id="3" name="Content Placeholder 2"/>
          <p:cNvSpPr>
            <a:spLocks noGrp="1"/>
          </p:cNvSpPr>
          <p:nvPr>
            <p:ph idx="1"/>
          </p:nvPr>
        </p:nvSpPr>
        <p:spPr>
          <a:xfrm>
            <a:off x="190175" y="1291607"/>
            <a:ext cx="8953826" cy="4212114"/>
          </a:xfrm>
        </p:spPr>
        <p:txBody>
          <a:bodyPr>
            <a:noAutofit/>
          </a:bodyPr>
          <a:lstStyle/>
          <a:p>
            <a:pPr>
              <a:lnSpc>
                <a:spcPct val="110000"/>
              </a:lnSpc>
              <a:spcAft>
                <a:spcPts val="1200"/>
              </a:spcAft>
            </a:pPr>
            <a:r>
              <a:rPr lang="en-US" sz="2400" dirty="0" smtClean="0">
                <a:solidFill>
                  <a:srgbClr val="FEFEDB"/>
                </a:solidFill>
                <a:latin typeface="Arial"/>
                <a:cs typeface="Arial"/>
              </a:rPr>
              <a:t>U01 CA142555 (Rubin): Computerized </a:t>
            </a:r>
            <a:r>
              <a:rPr lang="en-US" sz="2400" dirty="0">
                <a:solidFill>
                  <a:srgbClr val="FEFEDB"/>
                </a:solidFill>
                <a:latin typeface="Arial"/>
                <a:cs typeface="Arial"/>
              </a:rPr>
              <a:t>Quantitative Imaging Assessment of Tumor </a:t>
            </a:r>
            <a:r>
              <a:rPr lang="en-US" sz="2400" dirty="0" smtClean="0">
                <a:solidFill>
                  <a:srgbClr val="FEFEDB"/>
                </a:solidFill>
                <a:latin typeface="Arial"/>
                <a:cs typeface="Arial"/>
              </a:rPr>
              <a:t>Burden</a:t>
            </a:r>
          </a:p>
          <a:p>
            <a:pPr>
              <a:lnSpc>
                <a:spcPct val="110000"/>
              </a:lnSpc>
              <a:spcAft>
                <a:spcPts val="1200"/>
              </a:spcAft>
            </a:pPr>
            <a:r>
              <a:rPr lang="en-US" sz="2400" dirty="0">
                <a:solidFill>
                  <a:srgbClr val="FEFEDB"/>
                </a:solidFill>
                <a:latin typeface="Arial"/>
                <a:cs typeface="Arial"/>
              </a:rPr>
              <a:t>U01 </a:t>
            </a:r>
            <a:r>
              <a:rPr lang="en-US" sz="2400" dirty="0" smtClean="0">
                <a:solidFill>
                  <a:srgbClr val="FEFEDB"/>
                </a:solidFill>
                <a:latin typeface="Arial"/>
                <a:cs typeface="Arial"/>
              </a:rPr>
              <a:t>CA190214 (Rubin</a:t>
            </a:r>
            <a:r>
              <a:rPr lang="en-US" sz="2400" dirty="0">
                <a:solidFill>
                  <a:srgbClr val="FEFEDB"/>
                </a:solidFill>
                <a:latin typeface="Arial"/>
                <a:cs typeface="Arial"/>
              </a:rPr>
              <a:t>): Qualification and Deployment of Imaging Biomarkers of Cancer Treatment Response</a:t>
            </a:r>
            <a:endParaRPr lang="en-US" sz="2400" dirty="0" smtClean="0">
              <a:solidFill>
                <a:srgbClr val="FEFEDB"/>
              </a:solidFill>
              <a:latin typeface="Arial"/>
              <a:cs typeface="Arial"/>
            </a:endParaRPr>
          </a:p>
          <a:p>
            <a:pPr>
              <a:lnSpc>
                <a:spcPct val="110000"/>
              </a:lnSpc>
              <a:spcAft>
                <a:spcPts val="1200"/>
              </a:spcAft>
            </a:pPr>
            <a:r>
              <a:rPr lang="en-US" sz="2400" dirty="0">
                <a:solidFill>
                  <a:srgbClr val="FEFEDB"/>
                </a:solidFill>
                <a:latin typeface="Arial"/>
                <a:cs typeface="Arial"/>
              </a:rPr>
              <a:t>U01 CA187947 </a:t>
            </a:r>
            <a:r>
              <a:rPr lang="en-US" sz="2400" dirty="0" smtClean="0">
                <a:solidFill>
                  <a:srgbClr val="FEFEDB"/>
                </a:solidFill>
                <a:latin typeface="Arial"/>
                <a:cs typeface="Arial"/>
              </a:rPr>
              <a:t>(Napel/Rubin</a:t>
            </a:r>
            <a:r>
              <a:rPr lang="en-US" sz="2400" dirty="0">
                <a:solidFill>
                  <a:srgbClr val="FEFEDB"/>
                </a:solidFill>
                <a:latin typeface="Arial"/>
                <a:cs typeface="Arial"/>
              </a:rPr>
              <a:t>): Computerized Quantitative Imaging Assessment of Tumor </a:t>
            </a:r>
            <a:r>
              <a:rPr lang="en-US" sz="2400" dirty="0" smtClean="0">
                <a:solidFill>
                  <a:srgbClr val="FEFEDB"/>
                </a:solidFill>
                <a:latin typeface="Arial"/>
                <a:cs typeface="Arial"/>
              </a:rPr>
              <a:t>Burden</a:t>
            </a:r>
            <a:endParaRPr lang="en-US" sz="2400" dirty="0">
              <a:solidFill>
                <a:srgbClr val="FEFEDB"/>
              </a:solidFill>
              <a:latin typeface="Arial"/>
              <a:cs typeface="Arial"/>
            </a:endParaRPr>
          </a:p>
          <a:p>
            <a:pPr>
              <a:lnSpc>
                <a:spcPct val="110000"/>
              </a:lnSpc>
              <a:spcAft>
                <a:spcPts val="1200"/>
              </a:spcAft>
            </a:pPr>
            <a:r>
              <a:rPr lang="en-US" sz="2400" dirty="0">
                <a:solidFill>
                  <a:srgbClr val="FEFEDB"/>
                </a:solidFill>
                <a:latin typeface="Arial"/>
                <a:ea typeface="ＭＳ Ｐゴシック" charset="0"/>
                <a:cs typeface="Arial"/>
              </a:rPr>
              <a:t>R01 R01 CA160251 (</a:t>
            </a:r>
            <a:r>
              <a:rPr lang="en-US" sz="2400" dirty="0" smtClean="0">
                <a:solidFill>
                  <a:srgbClr val="FEFEDB"/>
                </a:solidFill>
                <a:latin typeface="Arial"/>
                <a:ea typeface="ＭＳ Ｐゴシック" charset="0"/>
                <a:cs typeface="Arial"/>
              </a:rPr>
              <a:t>Napel/Plevritis): Tools </a:t>
            </a:r>
            <a:r>
              <a:rPr lang="en-US" sz="2400" dirty="0">
                <a:solidFill>
                  <a:srgbClr val="FEFEDB"/>
                </a:solidFill>
                <a:latin typeface="Arial"/>
                <a:ea typeface="ＭＳ Ｐゴシック" charset="0"/>
                <a:cs typeface="Arial"/>
              </a:rPr>
              <a:t>for Linking and Mining Image and Genomic Data in Non-Small Cell Lung </a:t>
            </a:r>
            <a:r>
              <a:rPr lang="en-US" sz="2400" dirty="0" smtClean="0">
                <a:solidFill>
                  <a:srgbClr val="FEFEDB"/>
                </a:solidFill>
                <a:latin typeface="Arial"/>
                <a:ea typeface="ＭＳ Ｐゴシック" charset="0"/>
                <a:cs typeface="Arial"/>
              </a:rPr>
              <a:t>Cancer</a:t>
            </a:r>
          </a:p>
        </p:txBody>
      </p:sp>
    </p:spTree>
    <p:extLst>
      <p:ext uri="{BB962C8B-B14F-4D97-AF65-F5344CB8AC3E}">
        <p14:creationId xmlns:p14="http://schemas.microsoft.com/office/powerpoint/2010/main" val="487250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615"/>
            <a:ext cx="8229600" cy="859687"/>
          </a:xfrm>
        </p:spPr>
        <p:txBody>
          <a:bodyPr>
            <a:normAutofit fontScale="90000"/>
          </a:bodyPr>
          <a:lstStyle/>
          <a:p>
            <a:r>
              <a:rPr lang="en-US" sz="4000" dirty="0" smtClean="0">
                <a:solidFill>
                  <a:srgbClr val="FFFF00"/>
                </a:solidFill>
                <a:latin typeface="Arial"/>
                <a:cs typeface="Arial"/>
              </a:rPr>
              <a:t>Representative IBIIS Funding</a:t>
            </a:r>
            <a:br>
              <a:rPr lang="en-US" sz="4000" dirty="0" smtClean="0">
                <a:solidFill>
                  <a:srgbClr val="FFFF00"/>
                </a:solidFill>
                <a:latin typeface="Arial"/>
                <a:cs typeface="Arial"/>
              </a:rPr>
            </a:br>
            <a:r>
              <a:rPr lang="en-US" sz="2700" i="1" dirty="0" smtClean="0">
                <a:solidFill>
                  <a:srgbClr val="00FF00"/>
                </a:solidFill>
                <a:latin typeface="Arial"/>
                <a:cs typeface="Arial"/>
              </a:rPr>
              <a:t>(of ~ 25 grants)</a:t>
            </a:r>
            <a:endParaRPr lang="en-US" sz="2700" i="1" dirty="0">
              <a:solidFill>
                <a:srgbClr val="00FF00"/>
              </a:solidFill>
              <a:latin typeface="Arial"/>
              <a:cs typeface="Arial"/>
            </a:endParaRPr>
          </a:p>
        </p:txBody>
      </p:sp>
      <p:sp>
        <p:nvSpPr>
          <p:cNvPr id="3" name="Content Placeholder 2"/>
          <p:cNvSpPr>
            <a:spLocks noGrp="1"/>
          </p:cNvSpPr>
          <p:nvPr>
            <p:ph idx="1"/>
          </p:nvPr>
        </p:nvSpPr>
        <p:spPr>
          <a:xfrm>
            <a:off x="190175" y="1291607"/>
            <a:ext cx="8953826" cy="4212114"/>
          </a:xfrm>
        </p:spPr>
        <p:txBody>
          <a:bodyPr>
            <a:noAutofit/>
          </a:bodyPr>
          <a:lstStyle/>
          <a:p>
            <a:pPr>
              <a:lnSpc>
                <a:spcPct val="110000"/>
              </a:lnSpc>
              <a:spcAft>
                <a:spcPts val="1200"/>
              </a:spcAft>
            </a:pPr>
            <a:r>
              <a:rPr lang="en-US" sz="2400" dirty="0">
                <a:solidFill>
                  <a:srgbClr val="FEFEDB"/>
                </a:solidFill>
                <a:latin typeface="Arial"/>
                <a:cs typeface="Arial"/>
              </a:rPr>
              <a:t>U54 </a:t>
            </a:r>
            <a:r>
              <a:rPr lang="en-US" sz="2400" dirty="0" smtClean="0">
                <a:solidFill>
                  <a:srgbClr val="FEFEDB"/>
                </a:solidFill>
                <a:latin typeface="Arial"/>
                <a:cs typeface="Arial"/>
              </a:rPr>
              <a:t>CA149145 (Plevritis): </a:t>
            </a:r>
            <a:r>
              <a:rPr lang="en-US" sz="2400" dirty="0">
                <a:solidFill>
                  <a:srgbClr val="FEFEDB"/>
                </a:solidFill>
                <a:latin typeface="Arial"/>
                <a:cs typeface="Arial"/>
              </a:rPr>
              <a:t>Modeling the Role of Differentiation in Cancer </a:t>
            </a:r>
            <a:r>
              <a:rPr lang="en-US" sz="2400" dirty="0" smtClean="0">
                <a:solidFill>
                  <a:srgbClr val="FEFEDB"/>
                </a:solidFill>
                <a:latin typeface="Arial"/>
                <a:cs typeface="Arial"/>
              </a:rPr>
              <a:t>Progression</a:t>
            </a:r>
          </a:p>
          <a:p>
            <a:pPr>
              <a:lnSpc>
                <a:spcPct val="110000"/>
              </a:lnSpc>
              <a:spcAft>
                <a:spcPts val="1200"/>
              </a:spcAft>
            </a:pPr>
            <a:r>
              <a:rPr lang="en-US" sz="2400" dirty="0">
                <a:solidFill>
                  <a:srgbClr val="FEFEDB"/>
                </a:solidFill>
                <a:latin typeface="Arial"/>
                <a:cs typeface="Arial"/>
              </a:rPr>
              <a:t>U01 </a:t>
            </a:r>
            <a:r>
              <a:rPr lang="en-US" sz="2400" dirty="0" smtClean="0">
                <a:solidFill>
                  <a:srgbClr val="FEFEDB"/>
                </a:solidFill>
                <a:latin typeface="Arial"/>
                <a:cs typeface="Arial"/>
              </a:rPr>
              <a:t>CA152958 (Plevritis)</a:t>
            </a:r>
            <a:r>
              <a:rPr lang="en-US" sz="2400" dirty="0">
                <a:solidFill>
                  <a:srgbClr val="FEFEDB"/>
                </a:solidFill>
                <a:latin typeface="Arial"/>
                <a:cs typeface="Arial"/>
              </a:rPr>
              <a:t>: Comparative Modeling: Informing Breast Cancer Control Practice &amp; Policy</a:t>
            </a:r>
            <a:endParaRPr lang="en-US" sz="2400" dirty="0" smtClean="0">
              <a:solidFill>
                <a:srgbClr val="FEFEDB"/>
              </a:solidFill>
              <a:latin typeface="Arial"/>
              <a:cs typeface="Arial"/>
            </a:endParaRPr>
          </a:p>
          <a:p>
            <a:pPr>
              <a:lnSpc>
                <a:spcPct val="110000"/>
              </a:lnSpc>
              <a:spcAft>
                <a:spcPts val="1200"/>
              </a:spcAft>
            </a:pPr>
            <a:r>
              <a:rPr lang="en-US" sz="2400" dirty="0" smtClean="0">
                <a:solidFill>
                  <a:srgbClr val="FEFEDB"/>
                </a:solidFill>
                <a:latin typeface="Arial"/>
                <a:cs typeface="Arial"/>
              </a:rPr>
              <a:t>U01 CA152956 (Plevritis)</a:t>
            </a:r>
            <a:r>
              <a:rPr lang="en-US" sz="2400" dirty="0">
                <a:solidFill>
                  <a:srgbClr val="FEFEDB"/>
                </a:solidFill>
                <a:latin typeface="Arial"/>
                <a:cs typeface="Arial"/>
              </a:rPr>
              <a:t>: Comparative Modeling of Lung Cancer Control </a:t>
            </a:r>
            <a:r>
              <a:rPr lang="en-US" sz="2400" dirty="0" smtClean="0">
                <a:solidFill>
                  <a:srgbClr val="FEFEDB"/>
                </a:solidFill>
                <a:latin typeface="Arial"/>
                <a:cs typeface="Arial"/>
              </a:rPr>
              <a:t>Policies</a:t>
            </a:r>
          </a:p>
          <a:p>
            <a:pPr>
              <a:lnSpc>
                <a:spcPct val="110000"/>
              </a:lnSpc>
              <a:spcAft>
                <a:spcPts val="1200"/>
              </a:spcAft>
            </a:pPr>
            <a:r>
              <a:rPr lang="en-US" sz="2400" dirty="0" smtClean="0">
                <a:solidFill>
                  <a:srgbClr val="FEFEDB"/>
                </a:solidFill>
                <a:latin typeface="Arial"/>
                <a:ea typeface="ＭＳ Ｐゴシック" charset="0"/>
                <a:cs typeface="Arial"/>
              </a:rPr>
              <a:t>U01 CA154969 (Plevritis): </a:t>
            </a:r>
            <a:r>
              <a:rPr lang="en-US" sz="2400" dirty="0">
                <a:solidFill>
                  <a:srgbClr val="FEFEDB"/>
                </a:solidFill>
                <a:latin typeface="Arial"/>
                <a:ea typeface="ＭＳ Ｐゴシック" charset="0"/>
                <a:cs typeface="Arial"/>
              </a:rPr>
              <a:t>Clinically Relevant Regulatory Networks in the Lung Tumor Microenvironment</a:t>
            </a:r>
            <a:endParaRPr lang="en-US" sz="2400" dirty="0" smtClean="0">
              <a:solidFill>
                <a:srgbClr val="FEFEDB"/>
              </a:solidFill>
              <a:latin typeface="Arial"/>
              <a:ea typeface="ＭＳ Ｐゴシック" charset="0"/>
              <a:cs typeface="Arial"/>
            </a:endParaRPr>
          </a:p>
          <a:p>
            <a:pPr>
              <a:lnSpc>
                <a:spcPct val="110000"/>
              </a:lnSpc>
              <a:spcAft>
                <a:spcPts val="1200"/>
              </a:spcAft>
            </a:pPr>
            <a:endParaRPr lang="en-US" sz="2400" dirty="0" smtClean="0">
              <a:solidFill>
                <a:srgbClr val="FEFEDB"/>
              </a:solidFill>
              <a:latin typeface="Arial"/>
              <a:ea typeface="ＭＳ Ｐゴシック" charset="0"/>
              <a:cs typeface="Arial"/>
            </a:endParaRPr>
          </a:p>
        </p:txBody>
      </p:sp>
    </p:spTree>
    <p:extLst>
      <p:ext uri="{BB962C8B-B14F-4D97-AF65-F5344CB8AC3E}">
        <p14:creationId xmlns:p14="http://schemas.microsoft.com/office/powerpoint/2010/main" val="20067611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615"/>
            <a:ext cx="8229600" cy="859687"/>
          </a:xfrm>
        </p:spPr>
        <p:txBody>
          <a:bodyPr>
            <a:normAutofit fontScale="90000"/>
          </a:bodyPr>
          <a:lstStyle/>
          <a:p>
            <a:r>
              <a:rPr lang="en-US" sz="4000" dirty="0" smtClean="0">
                <a:solidFill>
                  <a:srgbClr val="FFFF00"/>
                </a:solidFill>
                <a:latin typeface="Arial"/>
                <a:cs typeface="Arial"/>
              </a:rPr>
              <a:t>Representative IBIIS Funding</a:t>
            </a:r>
            <a:br>
              <a:rPr lang="en-US" sz="4000" dirty="0" smtClean="0">
                <a:solidFill>
                  <a:srgbClr val="FFFF00"/>
                </a:solidFill>
                <a:latin typeface="Arial"/>
                <a:cs typeface="Arial"/>
              </a:rPr>
            </a:br>
            <a:r>
              <a:rPr lang="en-US" sz="2700" i="1" dirty="0" smtClean="0">
                <a:solidFill>
                  <a:srgbClr val="00FF00"/>
                </a:solidFill>
                <a:latin typeface="Arial"/>
                <a:cs typeface="Arial"/>
              </a:rPr>
              <a:t>(of ~ 25 grants)</a:t>
            </a:r>
            <a:endParaRPr lang="en-US" sz="2700" i="1" dirty="0">
              <a:solidFill>
                <a:srgbClr val="00FF00"/>
              </a:solidFill>
              <a:latin typeface="Arial"/>
              <a:cs typeface="Arial"/>
            </a:endParaRPr>
          </a:p>
        </p:txBody>
      </p:sp>
      <p:sp>
        <p:nvSpPr>
          <p:cNvPr id="3" name="Content Placeholder 2"/>
          <p:cNvSpPr>
            <a:spLocks noGrp="1"/>
          </p:cNvSpPr>
          <p:nvPr>
            <p:ph idx="1"/>
          </p:nvPr>
        </p:nvSpPr>
        <p:spPr>
          <a:xfrm>
            <a:off x="190175" y="1291607"/>
            <a:ext cx="8953826" cy="1825884"/>
          </a:xfrm>
        </p:spPr>
        <p:txBody>
          <a:bodyPr>
            <a:noAutofit/>
          </a:bodyPr>
          <a:lstStyle/>
          <a:p>
            <a:pPr>
              <a:lnSpc>
                <a:spcPct val="110000"/>
              </a:lnSpc>
              <a:spcAft>
                <a:spcPts val="1200"/>
              </a:spcAft>
            </a:pPr>
            <a:r>
              <a:rPr lang="en-US" sz="2400" dirty="0">
                <a:solidFill>
                  <a:srgbClr val="FEFEDB"/>
                </a:solidFill>
                <a:latin typeface="Arial"/>
                <a:cs typeface="Arial"/>
              </a:rPr>
              <a:t>HHSN268200800020C </a:t>
            </a:r>
            <a:r>
              <a:rPr lang="en-US" sz="2400" dirty="0" smtClean="0">
                <a:solidFill>
                  <a:srgbClr val="FEFEDB"/>
                </a:solidFill>
                <a:latin typeface="Arial"/>
                <a:cs typeface="Arial"/>
              </a:rPr>
              <a:t>(Rubin/</a:t>
            </a:r>
            <a:r>
              <a:rPr lang="en-US" sz="2400" dirty="0" err="1" smtClean="0">
                <a:solidFill>
                  <a:srgbClr val="FEFEDB"/>
                </a:solidFill>
                <a:latin typeface="Arial"/>
                <a:cs typeface="Arial"/>
              </a:rPr>
              <a:t>Langlotz</a:t>
            </a:r>
            <a:r>
              <a:rPr lang="en-US" sz="2400" dirty="0" smtClean="0">
                <a:solidFill>
                  <a:srgbClr val="FEFEDB"/>
                </a:solidFill>
                <a:latin typeface="Arial"/>
                <a:cs typeface="Arial"/>
              </a:rPr>
              <a:t>): </a:t>
            </a:r>
            <a:r>
              <a:rPr lang="en-US" sz="2400" dirty="0">
                <a:solidFill>
                  <a:srgbClr val="FEFEDB"/>
                </a:solidFill>
                <a:latin typeface="Arial"/>
                <a:cs typeface="Arial"/>
              </a:rPr>
              <a:t>Unification of </a:t>
            </a:r>
            <a:r>
              <a:rPr lang="en-US" sz="2400" dirty="0" err="1">
                <a:solidFill>
                  <a:srgbClr val="FEFEDB"/>
                </a:solidFill>
                <a:latin typeface="Arial"/>
                <a:cs typeface="Arial"/>
              </a:rPr>
              <a:t>RadLex</a:t>
            </a:r>
            <a:r>
              <a:rPr lang="en-US" sz="2400" dirty="0">
                <a:solidFill>
                  <a:srgbClr val="FEFEDB"/>
                </a:solidFill>
                <a:latin typeface="Arial"/>
                <a:cs typeface="Arial"/>
              </a:rPr>
              <a:t> Playbook and LOINC Radiology </a:t>
            </a:r>
            <a:r>
              <a:rPr lang="en-US" sz="2400" dirty="0" smtClean="0">
                <a:solidFill>
                  <a:srgbClr val="FEFEDB"/>
                </a:solidFill>
                <a:latin typeface="Arial"/>
                <a:cs typeface="Arial"/>
              </a:rPr>
              <a:t>Codes</a:t>
            </a:r>
          </a:p>
          <a:p>
            <a:pPr>
              <a:lnSpc>
                <a:spcPct val="110000"/>
              </a:lnSpc>
              <a:spcAft>
                <a:spcPts val="1200"/>
              </a:spcAft>
            </a:pPr>
            <a:r>
              <a:rPr lang="en-US" sz="2400" dirty="0" smtClean="0">
                <a:solidFill>
                  <a:srgbClr val="FEFEDB"/>
                </a:solidFill>
                <a:latin typeface="Arial"/>
                <a:cs typeface="Arial"/>
              </a:rPr>
              <a:t>RSNA (</a:t>
            </a:r>
            <a:r>
              <a:rPr lang="en-US" sz="2400" dirty="0" err="1" smtClean="0">
                <a:solidFill>
                  <a:srgbClr val="FEFEDB"/>
                </a:solidFill>
                <a:latin typeface="Arial"/>
                <a:cs typeface="Arial"/>
              </a:rPr>
              <a:t>Langlotz</a:t>
            </a:r>
            <a:r>
              <a:rPr lang="en-US" sz="2400" dirty="0" smtClean="0">
                <a:solidFill>
                  <a:srgbClr val="FEFEDB"/>
                </a:solidFill>
                <a:latin typeface="Arial"/>
                <a:cs typeface="Arial"/>
              </a:rPr>
              <a:t>)</a:t>
            </a:r>
            <a:r>
              <a:rPr lang="en-US" sz="2400" dirty="0">
                <a:solidFill>
                  <a:srgbClr val="FEFEDB"/>
                </a:solidFill>
                <a:latin typeface="Arial"/>
                <a:cs typeface="Arial"/>
              </a:rPr>
              <a:t>:  RSNA Informatics </a:t>
            </a:r>
            <a:r>
              <a:rPr lang="en-US" sz="2400" dirty="0" smtClean="0">
                <a:solidFill>
                  <a:srgbClr val="FEFEDB"/>
                </a:solidFill>
                <a:latin typeface="Arial"/>
                <a:cs typeface="Arial"/>
              </a:rPr>
              <a:t>Advisor</a:t>
            </a:r>
          </a:p>
        </p:txBody>
      </p:sp>
    </p:spTree>
    <p:extLst>
      <p:ext uri="{BB962C8B-B14F-4D97-AF65-F5344CB8AC3E}">
        <p14:creationId xmlns:p14="http://schemas.microsoft.com/office/powerpoint/2010/main" val="54399618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31870" y="1253749"/>
            <a:ext cx="11855684" cy="4488998"/>
            <a:chOff x="431870" y="261774"/>
            <a:chExt cx="11855684" cy="4488998"/>
          </a:xfrm>
        </p:grpSpPr>
        <p:grpSp>
          <p:nvGrpSpPr>
            <p:cNvPr id="8" name="Group 7"/>
            <p:cNvGrpSpPr/>
            <p:nvPr/>
          </p:nvGrpSpPr>
          <p:grpSpPr>
            <a:xfrm>
              <a:off x="431870" y="261774"/>
              <a:ext cx="11855684" cy="4488998"/>
              <a:chOff x="431870" y="261774"/>
              <a:chExt cx="11855684" cy="4488998"/>
            </a:xfrm>
          </p:grpSpPr>
          <p:sp>
            <p:nvSpPr>
              <p:cNvPr id="10" name="Up-Down Arrow 9"/>
              <p:cNvSpPr/>
              <p:nvPr/>
            </p:nvSpPr>
            <p:spPr>
              <a:xfrm>
                <a:off x="7315200" y="2636154"/>
                <a:ext cx="160537" cy="737847"/>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2819400" y="1700015"/>
                <a:ext cx="184666" cy="461665"/>
              </a:xfrm>
              <a:prstGeom prst="rect">
                <a:avLst/>
              </a:prstGeom>
              <a:noFill/>
            </p:spPr>
            <p:txBody>
              <a:bodyPr wrap="none" rtlCol="0">
                <a:spAutoFit/>
              </a:bodyPr>
              <a:lstStyle/>
              <a:p>
                <a:endParaRPr lang="en-US" dirty="0">
                  <a:solidFill>
                    <a:srgbClr val="FEFEDB"/>
                  </a:solidFill>
                  <a:latin typeface="Arial"/>
                  <a:cs typeface="Arial"/>
                </a:endParaRPr>
              </a:p>
            </p:txBody>
          </p:sp>
          <p:pic>
            <p:nvPicPr>
              <p:cNvPr id="12"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7524" y="616125"/>
                <a:ext cx="1354853" cy="1233687"/>
              </a:xfrm>
              <a:prstGeom prst="rect">
                <a:avLst/>
              </a:prstGeom>
              <a:noFill/>
              <a:ln w="12700" cap="flat">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5124" y="463725"/>
                <a:ext cx="1354853" cy="1233687"/>
              </a:xfrm>
              <a:prstGeom prst="rect">
                <a:avLst/>
              </a:prstGeom>
              <a:noFill/>
              <a:ln w="12700" cap="flat">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663" y="640260"/>
                <a:ext cx="1484264" cy="1209552"/>
              </a:xfrm>
              <a:prstGeom prst="rect">
                <a:avLst/>
              </a:prstGeom>
              <a:noFill/>
              <a:ln w="12700" cap="flat">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263" y="487860"/>
                <a:ext cx="1484264" cy="1209552"/>
              </a:xfrm>
              <a:prstGeom prst="rect">
                <a:avLst/>
              </a:prstGeom>
              <a:noFill/>
              <a:ln w="12700" cap="flat">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70" y="792661"/>
                <a:ext cx="1297249" cy="1057151"/>
              </a:xfrm>
              <a:prstGeom prst="rect">
                <a:avLst/>
              </a:prstGeom>
              <a:noFill/>
              <a:ln w="12700" cap="flat">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70" y="640261"/>
                <a:ext cx="1297249" cy="1057151"/>
              </a:xfrm>
              <a:prstGeom prst="rect">
                <a:avLst/>
              </a:prstGeom>
              <a:noFill/>
              <a:ln w="12700" cap="flat">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270" y="487861"/>
                <a:ext cx="1297249" cy="1057151"/>
              </a:xfrm>
              <a:prstGeom prst="rect">
                <a:avLst/>
              </a:prstGeom>
              <a:noFill/>
              <a:ln w="12700" cap="flat">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70" y="335461"/>
                <a:ext cx="1297249" cy="1057151"/>
              </a:xfrm>
              <a:prstGeom prst="rect">
                <a:avLst/>
              </a:prstGeom>
              <a:noFill/>
              <a:ln w="12700" cap="flat">
                <a:solidFill>
                  <a:srgbClr val="FFFFFF"/>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5863" y="335460"/>
                <a:ext cx="1484264" cy="1209552"/>
              </a:xfrm>
              <a:prstGeom prst="rect">
                <a:avLst/>
              </a:prstGeom>
              <a:noFill/>
              <a:ln w="12700" cap="flat">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241635" y="261774"/>
                <a:ext cx="1407454" cy="314998"/>
                <a:chOff x="4597400" y="3149600"/>
                <a:chExt cx="10463213" cy="2208213"/>
              </a:xfrm>
            </p:grpSpPr>
            <p:sp>
              <p:nvSpPr>
                <p:cNvPr id="85" name="Rectangle 3"/>
                <p:cNvSpPr>
                  <a:spLocks/>
                </p:cNvSpPr>
                <p:nvPr/>
              </p:nvSpPr>
              <p:spPr bwMode="auto">
                <a:xfrm>
                  <a:off x="4597400" y="3149600"/>
                  <a:ext cx="10463213" cy="2208213"/>
                </a:xfrm>
                <a:prstGeom prst="rect">
                  <a:avLst/>
                </a:prstGeom>
                <a:solidFill>
                  <a:srgbClr val="000000"/>
                </a:solidFill>
                <a:ln w="12700" cap="flat">
                  <a:solidFill>
                    <a:srgbClr val="000000"/>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 name="AutoShape 4"/>
                <p:cNvSpPr>
                  <a:spLocks/>
                </p:cNvSpPr>
                <p:nvPr/>
              </p:nvSpPr>
              <p:spPr bwMode="auto">
                <a:xfrm>
                  <a:off x="13474700" y="3441700"/>
                  <a:ext cx="1466850" cy="1603375"/>
                </a:xfrm>
                <a:custGeom>
                  <a:avLst/>
                  <a:gdLst/>
                  <a:ahLst/>
                  <a:cxnLst/>
                  <a:rect l="0" t="0" r="r" b="b"/>
                  <a:pathLst>
                    <a:path w="21600" h="2160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moveTo>
                        <a:pt x="10800" y="5800"/>
                      </a:moveTo>
                    </a:path>
                  </a:pathLst>
                </a:cu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 name="Oval 5"/>
                <p:cNvSpPr>
                  <a:spLocks/>
                </p:cNvSpPr>
                <p:nvPr/>
              </p:nvSpPr>
              <p:spPr bwMode="auto">
                <a:xfrm>
                  <a:off x="4716463" y="3657600"/>
                  <a:ext cx="1017588" cy="1173163"/>
                </a:xfrm>
                <a:prstGeom prst="ellipse">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 name="AutoShape 6"/>
                <p:cNvSpPr>
                  <a:spLocks/>
                </p:cNvSpPr>
                <p:nvPr/>
              </p:nvSpPr>
              <p:spPr bwMode="auto">
                <a:xfrm>
                  <a:off x="11250613" y="3657600"/>
                  <a:ext cx="1416050" cy="1296988"/>
                </a:xfrm>
                <a:prstGeom prst="pentagon">
                  <a:avLst/>
                </a:pr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89" name="Group 9"/>
                <p:cNvGrpSpPr>
                  <a:grpSpLocks/>
                </p:cNvGrpSpPr>
                <p:nvPr/>
              </p:nvGrpSpPr>
              <p:grpSpPr bwMode="auto">
                <a:xfrm>
                  <a:off x="8645525" y="3592513"/>
                  <a:ext cx="1798638" cy="1320800"/>
                  <a:chOff x="0" y="0"/>
                  <a:chExt cx="1133" cy="831"/>
                </a:xfrm>
              </p:grpSpPr>
              <p:sp>
                <p:nvSpPr>
                  <p:cNvPr id="91" name="AutoShape 7"/>
                  <p:cNvSpPr>
                    <a:spLocks/>
                  </p:cNvSpPr>
                  <p:nvPr/>
                </p:nvSpPr>
                <p:spPr bwMode="auto">
                  <a:xfrm>
                    <a:off x="0" y="0"/>
                    <a:ext cx="1133" cy="831"/>
                  </a:xfrm>
                  <a:custGeom>
                    <a:avLst/>
                    <a:gdLst/>
                    <a:ahLst/>
                    <a:cxnLst/>
                    <a:rect l="0" t="0" r="r" b="b"/>
                    <a:pathLst>
                      <a:path w="20879" h="20683">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6"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2"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moveTo>
                          <a:pt x="1901" y="6809"/>
                        </a:moveTo>
                      </a:path>
                    </a:pathLst>
                  </a:cu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 name="AutoShape 8"/>
                  <p:cNvSpPr>
                    <a:spLocks/>
                  </p:cNvSpPr>
                  <p:nvPr/>
                </p:nvSpPr>
                <p:spPr bwMode="auto">
                  <a:xfrm>
                    <a:off x="57" y="42"/>
                    <a:ext cx="1038" cy="707"/>
                  </a:xfrm>
                  <a:custGeom>
                    <a:avLst/>
                    <a:gdLst/>
                    <a:ahLst/>
                    <a:cxnLst/>
                    <a:rect l="0" t="0" r="r" b="b"/>
                    <a:pathLst>
                      <a:path w="21600" h="2160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13" y="12896"/>
                          <a:pt x="19202" y="14528"/>
                          <a:pt x="19193" y="16310"/>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cubicBezTo>
                          <a:pt x="1016" y="7632"/>
                          <a:pt x="974" y="7353"/>
                          <a:pt x="948" y="7071"/>
                        </a:cubicBezTo>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90" name="Oval 10"/>
                <p:cNvSpPr>
                  <a:spLocks/>
                </p:cNvSpPr>
                <p:nvPr/>
              </p:nvSpPr>
              <p:spPr bwMode="auto">
                <a:xfrm>
                  <a:off x="6572250" y="3871913"/>
                  <a:ext cx="1228725" cy="723900"/>
                </a:xfrm>
                <a:prstGeom prst="ellipse">
                  <a:avLst/>
                </a:pr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22" name="Group 21"/>
              <p:cNvGrpSpPr/>
              <p:nvPr/>
            </p:nvGrpSpPr>
            <p:grpSpPr>
              <a:xfrm>
                <a:off x="3241634" y="778782"/>
                <a:ext cx="1407454" cy="373819"/>
                <a:chOff x="4329113" y="8331200"/>
                <a:chExt cx="10464800" cy="2620963"/>
              </a:xfrm>
            </p:grpSpPr>
            <p:sp>
              <p:nvSpPr>
                <p:cNvPr id="75" name="Rectangle 14"/>
                <p:cNvSpPr>
                  <a:spLocks/>
                </p:cNvSpPr>
                <p:nvPr/>
              </p:nvSpPr>
              <p:spPr bwMode="auto">
                <a:xfrm>
                  <a:off x="4329113" y="8331200"/>
                  <a:ext cx="10464800" cy="2620963"/>
                </a:xfrm>
                <a:prstGeom prst="rect">
                  <a:avLst/>
                </a:prstGeom>
                <a:solidFill>
                  <a:srgbClr val="000000"/>
                </a:solidFill>
                <a:ln w="12700" cap="flat">
                  <a:solidFill>
                    <a:srgbClr val="000000"/>
                  </a:solidFill>
                  <a:prstDash val="solid"/>
                  <a:round/>
                  <a:headEnd type="none" w="med" len="med"/>
                  <a:tailEnd type="none" w="med" len="med"/>
                </a:ln>
              </p:spPr>
              <p:txBody>
                <a:bodyPr lIns="0" tIns="0" rIns="0" bIns="0"/>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ea typeface="ＭＳ Ｐゴシック" charset="0"/>
                      <a:cs typeface="Arial" charset="0"/>
                      <a:sym typeface="Arial" charset="0"/>
                    </a:rPr>
                    <a:t>`</a:t>
                  </a:r>
                </a:p>
              </p:txBody>
            </p:sp>
            <p:pic>
              <p:nvPicPr>
                <p:cNvPr id="76"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8931275"/>
                  <a:ext cx="15875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888" y="8899525"/>
                  <a:ext cx="164941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8"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4213" y="8837613"/>
                  <a:ext cx="17748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7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72950" y="8575675"/>
                  <a:ext cx="23796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grpSp>
            <p:nvGrpSpPr>
              <p:cNvPr id="23" name="Group 22"/>
              <p:cNvGrpSpPr/>
              <p:nvPr/>
            </p:nvGrpSpPr>
            <p:grpSpPr>
              <a:xfrm>
                <a:off x="3241635" y="1389408"/>
                <a:ext cx="1407454" cy="320078"/>
                <a:chOff x="2146300" y="6883400"/>
                <a:chExt cx="11074400" cy="2374900"/>
              </a:xfrm>
            </p:grpSpPr>
            <p:sp>
              <p:nvSpPr>
                <p:cNvPr id="67" name="Rectangle 22"/>
                <p:cNvSpPr>
                  <a:spLocks/>
                </p:cNvSpPr>
                <p:nvPr/>
              </p:nvSpPr>
              <p:spPr bwMode="auto">
                <a:xfrm>
                  <a:off x="2146300" y="6883400"/>
                  <a:ext cx="11074400" cy="2374900"/>
                </a:xfrm>
                <a:prstGeom prst="rect">
                  <a:avLst/>
                </a:prstGeom>
                <a:solidFill>
                  <a:srgbClr val="000000"/>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68" name="Group 25"/>
                <p:cNvGrpSpPr>
                  <a:grpSpLocks/>
                </p:cNvGrpSpPr>
                <p:nvPr/>
              </p:nvGrpSpPr>
              <p:grpSpPr bwMode="auto">
                <a:xfrm>
                  <a:off x="2390775" y="6980238"/>
                  <a:ext cx="10620375" cy="2271713"/>
                  <a:chOff x="0" y="0"/>
                  <a:chExt cx="6689" cy="1430"/>
                </a:xfrm>
              </p:grpSpPr>
              <p:pic>
                <p:nvPicPr>
                  <p:cNvPr id="73"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8" y="0"/>
                    <a:ext cx="5151"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74" name="Rectangle 24"/>
                  <p:cNvSpPr>
                    <a:spLocks/>
                  </p:cNvSpPr>
                  <p:nvPr/>
                </p:nvSpPr>
                <p:spPr bwMode="auto">
                  <a:xfrm>
                    <a:off x="0" y="96"/>
                    <a:ext cx="1346" cy="1272"/>
                  </a:xfrm>
                  <a:prstGeom prst="rect">
                    <a:avLst/>
                  </a:prstGeom>
                  <a:solidFill>
                    <a:srgbClr val="7F7F7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grpSp>
            <p:sp>
              <p:nvSpPr>
                <p:cNvPr id="69" name="Rectangle 26"/>
                <p:cNvSpPr>
                  <a:spLocks/>
                </p:cNvSpPr>
                <p:nvPr/>
              </p:nvSpPr>
              <p:spPr bwMode="auto">
                <a:xfrm>
                  <a:off x="10734675" y="7132638"/>
                  <a:ext cx="2166938" cy="2057400"/>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0" name="Rectangle 27"/>
                <p:cNvSpPr>
                  <a:spLocks/>
                </p:cNvSpPr>
                <p:nvPr/>
              </p:nvSpPr>
              <p:spPr bwMode="auto">
                <a:xfrm>
                  <a:off x="7845425" y="7110413"/>
                  <a:ext cx="2166938" cy="2058988"/>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 name="Rectangle 28"/>
                <p:cNvSpPr>
                  <a:spLocks/>
                </p:cNvSpPr>
                <p:nvPr/>
              </p:nvSpPr>
              <p:spPr bwMode="auto">
                <a:xfrm>
                  <a:off x="4956175" y="7067550"/>
                  <a:ext cx="2166938" cy="2057400"/>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2" name="Rectangle 29"/>
                <p:cNvSpPr>
                  <a:spLocks/>
                </p:cNvSpPr>
                <p:nvPr/>
              </p:nvSpPr>
              <p:spPr bwMode="auto">
                <a:xfrm>
                  <a:off x="2347913" y="7097713"/>
                  <a:ext cx="2166938" cy="2057400"/>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pic>
            <p:nvPicPr>
              <p:cNvPr id="24" name="Picture 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2724" y="311325"/>
                <a:ext cx="1354853" cy="1233687"/>
              </a:xfrm>
              <a:prstGeom prst="rect">
                <a:avLst/>
              </a:prstGeom>
              <a:noFill/>
              <a:ln w="12700" cap="flat">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9"/>
              <a:stretch>
                <a:fillRect/>
              </a:stretch>
            </p:blipFill>
            <p:spPr>
              <a:xfrm>
                <a:off x="6858000" y="1581150"/>
                <a:ext cx="1090748" cy="1054390"/>
              </a:xfrm>
              <a:prstGeom prst="rect">
                <a:avLst/>
              </a:prstGeom>
            </p:spPr>
          </p:pic>
          <p:pic>
            <p:nvPicPr>
              <p:cNvPr id="26" name="Picture 25"/>
              <p:cNvPicPr>
                <a:picLocks noChangeAspect="1"/>
              </p:cNvPicPr>
              <p:nvPr/>
            </p:nvPicPr>
            <p:blipFill rotWithShape="1">
              <a:blip r:embed="rId10"/>
              <a:srcRect l="27491" t="30332" r="23170" b="19667"/>
              <a:stretch/>
            </p:blipFill>
            <p:spPr>
              <a:xfrm>
                <a:off x="1006786" y="2978234"/>
                <a:ext cx="1472170" cy="1118926"/>
              </a:xfrm>
              <a:prstGeom prst="rect">
                <a:avLst/>
              </a:prstGeom>
              <a:ln>
                <a:solidFill>
                  <a:schemeClr val="bg1"/>
                </a:solidFill>
              </a:ln>
            </p:spPr>
          </p:pic>
          <p:pic>
            <p:nvPicPr>
              <p:cNvPr id="27" name="Picture 26"/>
              <p:cNvPicPr>
                <a:picLocks noChangeAspect="1"/>
              </p:cNvPicPr>
              <p:nvPr/>
            </p:nvPicPr>
            <p:blipFill rotWithShape="1">
              <a:blip r:embed="rId10"/>
              <a:srcRect l="27491" t="30332" r="23170" b="19667"/>
              <a:stretch/>
            </p:blipFill>
            <p:spPr>
              <a:xfrm>
                <a:off x="1159186" y="3130634"/>
                <a:ext cx="1472170" cy="1118926"/>
              </a:xfrm>
              <a:prstGeom prst="rect">
                <a:avLst/>
              </a:prstGeom>
              <a:ln>
                <a:solidFill>
                  <a:schemeClr val="bg1"/>
                </a:solidFill>
              </a:ln>
            </p:spPr>
          </p:pic>
          <p:pic>
            <p:nvPicPr>
              <p:cNvPr id="28" name="Picture 27"/>
              <p:cNvPicPr>
                <a:picLocks noChangeAspect="1"/>
              </p:cNvPicPr>
              <p:nvPr/>
            </p:nvPicPr>
            <p:blipFill rotWithShape="1">
              <a:blip r:embed="rId10"/>
              <a:srcRect l="27491" t="30332" r="23170" b="19667"/>
              <a:stretch/>
            </p:blipFill>
            <p:spPr>
              <a:xfrm>
                <a:off x="1311586" y="3283034"/>
                <a:ext cx="1472170" cy="1118926"/>
              </a:xfrm>
              <a:prstGeom prst="rect">
                <a:avLst/>
              </a:prstGeom>
              <a:ln>
                <a:solidFill>
                  <a:schemeClr val="bg1"/>
                </a:solidFill>
              </a:ln>
            </p:spPr>
          </p:pic>
          <p:pic>
            <p:nvPicPr>
              <p:cNvPr id="29" name="Picture 28"/>
              <p:cNvPicPr>
                <a:picLocks noChangeAspect="1"/>
              </p:cNvPicPr>
              <p:nvPr/>
            </p:nvPicPr>
            <p:blipFill rotWithShape="1">
              <a:blip r:embed="rId10"/>
              <a:srcRect l="27491" t="30332" r="23170" b="19667"/>
              <a:stretch/>
            </p:blipFill>
            <p:spPr>
              <a:xfrm>
                <a:off x="1463986" y="3435434"/>
                <a:ext cx="1472170" cy="1118926"/>
              </a:xfrm>
              <a:prstGeom prst="rect">
                <a:avLst/>
              </a:prstGeom>
              <a:ln>
                <a:solidFill>
                  <a:schemeClr val="bg1"/>
                </a:solidFill>
              </a:ln>
            </p:spPr>
          </p:pic>
          <p:pic>
            <p:nvPicPr>
              <p:cNvPr id="30" name="Picture 29"/>
              <p:cNvPicPr>
                <a:picLocks noChangeAspect="1"/>
              </p:cNvPicPr>
              <p:nvPr/>
            </p:nvPicPr>
            <p:blipFill>
              <a:blip r:embed="rId11"/>
              <a:stretch>
                <a:fillRect/>
              </a:stretch>
            </p:blipFill>
            <p:spPr>
              <a:xfrm>
                <a:off x="3330318" y="3333750"/>
                <a:ext cx="2136233" cy="1104948"/>
              </a:xfrm>
              <a:prstGeom prst="rect">
                <a:avLst/>
              </a:prstGeom>
            </p:spPr>
          </p:pic>
          <p:pic>
            <p:nvPicPr>
              <p:cNvPr id="31" name="Picture 30"/>
              <p:cNvPicPr>
                <a:picLocks noChangeAspect="1"/>
              </p:cNvPicPr>
              <p:nvPr/>
            </p:nvPicPr>
            <p:blipFill>
              <a:blip r:embed="rId12"/>
              <a:stretch>
                <a:fillRect/>
              </a:stretch>
            </p:blipFill>
            <p:spPr>
              <a:xfrm>
                <a:off x="6858000" y="3337102"/>
                <a:ext cx="1064858" cy="1064858"/>
              </a:xfrm>
              <a:prstGeom prst="rect">
                <a:avLst/>
              </a:prstGeom>
            </p:spPr>
          </p:pic>
          <p:sp>
            <p:nvSpPr>
              <p:cNvPr id="32" name="Right Arrow 31"/>
              <p:cNvSpPr/>
              <p:nvPr/>
            </p:nvSpPr>
            <p:spPr>
              <a:xfrm>
                <a:off x="5593316" y="3435434"/>
                <a:ext cx="1264684" cy="8814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5562600" y="3623536"/>
                <a:ext cx="1095172" cy="461665"/>
              </a:xfrm>
              <a:prstGeom prst="rect">
                <a:avLst/>
              </a:prstGeom>
              <a:noFill/>
            </p:spPr>
            <p:txBody>
              <a:bodyPr wrap="none" rtlCol="0">
                <a:spAutoFit/>
              </a:bodyPr>
              <a:lstStyle/>
              <a:p>
                <a:r>
                  <a:rPr lang="en-US" sz="2400" dirty="0" smtClean="0">
                    <a:latin typeface="Arial"/>
                    <a:cs typeface="Arial"/>
                  </a:rPr>
                  <a:t>cluster</a:t>
                </a:r>
                <a:endParaRPr lang="en-US" sz="2400" dirty="0">
                  <a:latin typeface="Arial"/>
                  <a:cs typeface="Arial"/>
                </a:endParaRPr>
              </a:p>
            </p:txBody>
          </p:sp>
          <p:sp>
            <p:nvSpPr>
              <p:cNvPr id="34" name="TextBox 33"/>
              <p:cNvSpPr txBox="1"/>
              <p:nvPr/>
            </p:nvSpPr>
            <p:spPr>
              <a:xfrm>
                <a:off x="5815176" y="2776384"/>
                <a:ext cx="2897536" cy="430887"/>
              </a:xfrm>
              <a:prstGeom prst="rect">
                <a:avLst/>
              </a:prstGeom>
              <a:solidFill>
                <a:srgbClr val="14275A"/>
              </a:solidFill>
              <a:effectLst>
                <a:outerShdw blurRad="50800" dist="38100" dir="2700000" algn="tl" rotWithShape="0">
                  <a:prstClr val="black">
                    <a:alpha val="40000"/>
                  </a:prstClr>
                </a:outerShdw>
              </a:effectLst>
            </p:spPr>
            <p:txBody>
              <a:bodyPr wrap="none" rtlCol="0">
                <a:spAutoFit/>
              </a:bodyPr>
              <a:lstStyle/>
              <a:p>
                <a:pPr algn="ctr"/>
                <a:r>
                  <a:rPr lang="en-US" sz="2200" dirty="0" smtClean="0">
                    <a:solidFill>
                      <a:srgbClr val="FEFEDB"/>
                    </a:solidFill>
                    <a:latin typeface="Arial"/>
                    <a:cs typeface="Arial"/>
                  </a:rPr>
                  <a:t>discover relationships</a:t>
                </a:r>
                <a:endParaRPr lang="en-US" sz="2200" dirty="0">
                  <a:solidFill>
                    <a:srgbClr val="FEFEDB"/>
                  </a:solidFill>
                  <a:latin typeface="Arial"/>
                  <a:cs typeface="Arial"/>
                </a:endParaRPr>
              </a:p>
            </p:txBody>
          </p:sp>
          <p:sp>
            <p:nvSpPr>
              <p:cNvPr id="35" name="TextBox 34"/>
              <p:cNvSpPr txBox="1"/>
              <p:nvPr/>
            </p:nvSpPr>
            <p:spPr>
              <a:xfrm>
                <a:off x="3918131" y="4319885"/>
                <a:ext cx="953356"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smtClean="0">
                    <a:solidFill>
                      <a:srgbClr val="FEFEDB"/>
                    </a:solidFill>
                    <a:latin typeface="Arial"/>
                    <a:cs typeface="Arial"/>
                  </a:rPr>
                  <a:t>genes</a:t>
                </a:r>
                <a:endParaRPr lang="en-US" sz="2200" dirty="0">
                  <a:solidFill>
                    <a:srgbClr val="FEFEDB"/>
                  </a:solidFill>
                  <a:latin typeface="Arial"/>
                  <a:cs typeface="Arial"/>
                </a:endParaRPr>
              </a:p>
            </p:txBody>
          </p:sp>
          <p:sp>
            <p:nvSpPr>
              <p:cNvPr id="36" name="TextBox 35"/>
              <p:cNvSpPr txBox="1"/>
              <p:nvPr/>
            </p:nvSpPr>
            <p:spPr>
              <a:xfrm>
                <a:off x="6629400" y="4319885"/>
                <a:ext cx="1580568" cy="43088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smtClean="0">
                    <a:solidFill>
                      <a:srgbClr val="FEFEDB"/>
                    </a:solidFill>
                    <a:latin typeface="Arial"/>
                    <a:cs typeface="Arial"/>
                  </a:rPr>
                  <a:t>metagenes</a:t>
                </a:r>
              </a:p>
            </p:txBody>
          </p:sp>
          <p:cxnSp>
            <p:nvCxnSpPr>
              <p:cNvPr id="37" name="Elbow Connector 36"/>
              <p:cNvCxnSpPr/>
              <p:nvPr/>
            </p:nvCxnSpPr>
            <p:spPr>
              <a:xfrm rot="16200000" flipH="1">
                <a:off x="4048906" y="-494792"/>
                <a:ext cx="388011" cy="5230182"/>
              </a:xfrm>
              <a:prstGeom prst="bentConnector2">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Elbow Connector 37"/>
              <p:cNvCxnSpPr>
                <a:stCxn id="14" idx="2"/>
              </p:cNvCxnSpPr>
              <p:nvPr/>
            </p:nvCxnSpPr>
            <p:spPr>
              <a:xfrm rot="16200000" flipH="1">
                <a:off x="5156303" y="406303"/>
                <a:ext cx="258189" cy="3145205"/>
              </a:xfrm>
              <a:prstGeom prst="bentConnector2">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Elbow Connector 38"/>
              <p:cNvCxnSpPr>
                <a:stCxn id="12" idx="2"/>
              </p:cNvCxnSpPr>
              <p:nvPr/>
            </p:nvCxnSpPr>
            <p:spPr>
              <a:xfrm rot="16200000" flipH="1">
                <a:off x="6318844" y="1365918"/>
                <a:ext cx="55265" cy="1023051"/>
              </a:xfrm>
              <a:prstGeom prst="bentConnector2">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6796924" y="819150"/>
                <a:ext cx="1204076" cy="76944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2200" dirty="0" smtClean="0">
                    <a:solidFill>
                      <a:srgbClr val="FEFEDB"/>
                    </a:solidFill>
                    <a:latin typeface="Arial"/>
                    <a:cs typeface="Arial"/>
                  </a:rPr>
                  <a:t>Image</a:t>
                </a:r>
              </a:p>
              <a:p>
                <a:r>
                  <a:rPr lang="en-US" sz="2200" dirty="0" smtClean="0">
                    <a:solidFill>
                      <a:srgbClr val="FEFEDB"/>
                    </a:solidFill>
                    <a:latin typeface="Arial"/>
                    <a:cs typeface="Arial"/>
                  </a:rPr>
                  <a:t>features</a:t>
                </a:r>
                <a:endParaRPr lang="en-US" sz="2200" dirty="0">
                  <a:solidFill>
                    <a:srgbClr val="FEFEDB"/>
                  </a:solidFill>
                  <a:latin typeface="Arial"/>
                  <a:cs typeface="Arial"/>
                </a:endParaRPr>
              </a:p>
            </p:txBody>
          </p:sp>
          <p:grpSp>
            <p:nvGrpSpPr>
              <p:cNvPr id="41" name="Group 40"/>
              <p:cNvGrpSpPr/>
              <p:nvPr/>
            </p:nvGrpSpPr>
            <p:grpSpPr>
              <a:xfrm>
                <a:off x="5105400" y="285750"/>
                <a:ext cx="1407454" cy="314998"/>
                <a:chOff x="4597400" y="3149600"/>
                <a:chExt cx="10463213" cy="2208213"/>
              </a:xfrm>
            </p:grpSpPr>
            <p:sp>
              <p:nvSpPr>
                <p:cNvPr id="59" name="Rectangle 3"/>
                <p:cNvSpPr>
                  <a:spLocks/>
                </p:cNvSpPr>
                <p:nvPr/>
              </p:nvSpPr>
              <p:spPr bwMode="auto">
                <a:xfrm>
                  <a:off x="4597400" y="3149600"/>
                  <a:ext cx="10463213" cy="2208213"/>
                </a:xfrm>
                <a:prstGeom prst="rect">
                  <a:avLst/>
                </a:prstGeom>
                <a:solidFill>
                  <a:srgbClr val="000000"/>
                </a:solidFill>
                <a:ln w="12700" cap="flat">
                  <a:solidFill>
                    <a:srgbClr val="000000"/>
                  </a:solidFill>
                  <a:prstDash val="solid"/>
                  <a:round/>
                  <a:headEnd type="none" w="med" len="med"/>
                  <a:tailEnd type="none" w="med" len="med"/>
                </a:ln>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0" name="AutoShape 4"/>
                <p:cNvSpPr>
                  <a:spLocks/>
                </p:cNvSpPr>
                <p:nvPr/>
              </p:nvSpPr>
              <p:spPr bwMode="auto">
                <a:xfrm>
                  <a:off x="13474700" y="3441700"/>
                  <a:ext cx="1466850" cy="1603375"/>
                </a:xfrm>
                <a:custGeom>
                  <a:avLst/>
                  <a:gdLst/>
                  <a:ahLst/>
                  <a:cxnLst/>
                  <a:rect l="0" t="0" r="r" b="b"/>
                  <a:pathLst>
                    <a:path w="21600" h="21600">
                      <a:moveTo>
                        <a:pt x="10800" y="5800"/>
                      </a:moveTo>
                      <a:lnTo>
                        <a:pt x="14522" y="0"/>
                      </a:lnTo>
                      <a:lnTo>
                        <a:pt x="14155" y="5325"/>
                      </a:lnTo>
                      <a:lnTo>
                        <a:pt x="18380" y="4457"/>
                      </a:lnTo>
                      <a:lnTo>
                        <a:pt x="16702" y="7315"/>
                      </a:lnTo>
                      <a:lnTo>
                        <a:pt x="21097" y="8137"/>
                      </a:lnTo>
                      <a:lnTo>
                        <a:pt x="17607" y="10475"/>
                      </a:lnTo>
                      <a:lnTo>
                        <a:pt x="21600" y="13290"/>
                      </a:lnTo>
                      <a:lnTo>
                        <a:pt x="16837" y="12942"/>
                      </a:lnTo>
                      <a:lnTo>
                        <a:pt x="18145" y="18095"/>
                      </a:lnTo>
                      <a:lnTo>
                        <a:pt x="14020" y="14457"/>
                      </a:lnTo>
                      <a:lnTo>
                        <a:pt x="13247" y="19737"/>
                      </a:lnTo>
                      <a:lnTo>
                        <a:pt x="10532" y="14935"/>
                      </a:lnTo>
                      <a:lnTo>
                        <a:pt x="8485" y="21600"/>
                      </a:lnTo>
                      <a:lnTo>
                        <a:pt x="7715" y="15627"/>
                      </a:lnTo>
                      <a:lnTo>
                        <a:pt x="4762" y="17617"/>
                      </a:lnTo>
                      <a:lnTo>
                        <a:pt x="5667" y="13937"/>
                      </a:lnTo>
                      <a:lnTo>
                        <a:pt x="135" y="14587"/>
                      </a:lnTo>
                      <a:lnTo>
                        <a:pt x="3722" y="11775"/>
                      </a:lnTo>
                      <a:lnTo>
                        <a:pt x="0" y="8615"/>
                      </a:lnTo>
                      <a:lnTo>
                        <a:pt x="4627" y="7617"/>
                      </a:lnTo>
                      <a:lnTo>
                        <a:pt x="370" y="2295"/>
                      </a:lnTo>
                      <a:lnTo>
                        <a:pt x="7312" y="6320"/>
                      </a:lnTo>
                      <a:lnTo>
                        <a:pt x="8352" y="2295"/>
                      </a:lnTo>
                      <a:close/>
                      <a:moveTo>
                        <a:pt x="10800" y="5800"/>
                      </a:moveTo>
                    </a:path>
                  </a:pathLst>
                </a:cu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1" name="Oval 5"/>
                <p:cNvSpPr>
                  <a:spLocks/>
                </p:cNvSpPr>
                <p:nvPr/>
              </p:nvSpPr>
              <p:spPr bwMode="auto">
                <a:xfrm>
                  <a:off x="4716463" y="3657600"/>
                  <a:ext cx="1017588" cy="1173163"/>
                </a:xfrm>
                <a:prstGeom prst="ellipse">
                  <a:avLst/>
                </a:prstGeom>
                <a:solidFill>
                  <a:srgbClr val="FFFFF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2" name="AutoShape 6"/>
                <p:cNvSpPr>
                  <a:spLocks/>
                </p:cNvSpPr>
                <p:nvPr/>
              </p:nvSpPr>
              <p:spPr bwMode="auto">
                <a:xfrm>
                  <a:off x="11250613" y="3657600"/>
                  <a:ext cx="1416050" cy="1296988"/>
                </a:xfrm>
                <a:prstGeom prst="pentagon">
                  <a:avLst/>
                </a:pr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nvGrpSpPr>
                <p:cNvPr id="63" name="Group 9"/>
                <p:cNvGrpSpPr>
                  <a:grpSpLocks/>
                </p:cNvGrpSpPr>
                <p:nvPr/>
              </p:nvGrpSpPr>
              <p:grpSpPr bwMode="auto">
                <a:xfrm>
                  <a:off x="8645525" y="3592513"/>
                  <a:ext cx="1798638" cy="1320800"/>
                  <a:chOff x="0" y="0"/>
                  <a:chExt cx="1133" cy="831"/>
                </a:xfrm>
              </p:grpSpPr>
              <p:sp>
                <p:nvSpPr>
                  <p:cNvPr id="65" name="AutoShape 7"/>
                  <p:cNvSpPr>
                    <a:spLocks/>
                  </p:cNvSpPr>
                  <p:nvPr/>
                </p:nvSpPr>
                <p:spPr bwMode="auto">
                  <a:xfrm>
                    <a:off x="0" y="0"/>
                    <a:ext cx="1133" cy="831"/>
                  </a:xfrm>
                  <a:custGeom>
                    <a:avLst/>
                    <a:gdLst/>
                    <a:ahLst/>
                    <a:cxnLst/>
                    <a:rect l="0" t="0" r="r" b="b"/>
                    <a:pathLst>
                      <a:path w="20879" h="20683">
                        <a:moveTo>
                          <a:pt x="1901" y="6809"/>
                        </a:moveTo>
                        <a:cubicBezTo>
                          <a:pt x="1658" y="4403"/>
                          <a:pt x="2907" y="2186"/>
                          <a:pt x="4691" y="1859"/>
                        </a:cubicBezTo>
                        <a:cubicBezTo>
                          <a:pt x="5414" y="1726"/>
                          <a:pt x="6149" y="1925"/>
                          <a:pt x="6778" y="2422"/>
                        </a:cubicBezTo>
                        <a:cubicBezTo>
                          <a:pt x="7445" y="726"/>
                          <a:pt x="9003" y="81"/>
                          <a:pt x="10259" y="982"/>
                        </a:cubicBezTo>
                        <a:cubicBezTo>
                          <a:pt x="10478" y="1140"/>
                          <a:pt x="10680" y="1340"/>
                          <a:pt x="10857" y="1575"/>
                        </a:cubicBezTo>
                        <a:cubicBezTo>
                          <a:pt x="11376" y="169"/>
                          <a:pt x="12642" y="-402"/>
                          <a:pt x="13683" y="299"/>
                        </a:cubicBezTo>
                        <a:cubicBezTo>
                          <a:pt x="13971" y="493"/>
                          <a:pt x="14222" y="774"/>
                          <a:pt x="14418" y="1120"/>
                        </a:cubicBezTo>
                        <a:cubicBezTo>
                          <a:pt x="15255" y="-210"/>
                          <a:pt x="16734" y="-374"/>
                          <a:pt x="17722" y="753"/>
                        </a:cubicBezTo>
                        <a:cubicBezTo>
                          <a:pt x="18137" y="1227"/>
                          <a:pt x="18417" y="1880"/>
                          <a:pt x="18513" y="2601"/>
                        </a:cubicBezTo>
                        <a:cubicBezTo>
                          <a:pt x="19885" y="3106"/>
                          <a:pt x="20694" y="5019"/>
                          <a:pt x="20321" y="6874"/>
                        </a:cubicBezTo>
                        <a:cubicBezTo>
                          <a:pt x="20289" y="7030"/>
                          <a:pt x="20250" y="7182"/>
                          <a:pt x="20203" y="7331"/>
                        </a:cubicBezTo>
                        <a:cubicBezTo>
                          <a:pt x="21303" y="9264"/>
                          <a:pt x="21034" y="12033"/>
                          <a:pt x="19601" y="13518"/>
                        </a:cubicBezTo>
                        <a:cubicBezTo>
                          <a:pt x="19155" y="13980"/>
                          <a:pt x="18629" y="14279"/>
                          <a:pt x="18072" y="14386"/>
                        </a:cubicBezTo>
                        <a:cubicBezTo>
                          <a:pt x="18060" y="16465"/>
                          <a:pt x="16800" y="18137"/>
                          <a:pt x="15258" y="18121"/>
                        </a:cubicBezTo>
                        <a:cubicBezTo>
                          <a:pt x="14742" y="18115"/>
                          <a:pt x="14238" y="17917"/>
                          <a:pt x="13801" y="17550"/>
                        </a:cubicBezTo>
                        <a:cubicBezTo>
                          <a:pt x="13280" y="19881"/>
                          <a:pt x="11460" y="21198"/>
                          <a:pt x="9738" y="20492"/>
                        </a:cubicBezTo>
                        <a:cubicBezTo>
                          <a:pt x="9016" y="20196"/>
                          <a:pt x="8392" y="19571"/>
                          <a:pt x="7973" y="18722"/>
                        </a:cubicBezTo>
                        <a:cubicBezTo>
                          <a:pt x="6209" y="20158"/>
                          <a:pt x="3920" y="19386"/>
                          <a:pt x="2859" y="16998"/>
                        </a:cubicBezTo>
                        <a:cubicBezTo>
                          <a:pt x="2846" y="16968"/>
                          <a:pt x="2833" y="16937"/>
                          <a:pt x="2820" y="16907"/>
                        </a:cubicBezTo>
                        <a:cubicBezTo>
                          <a:pt x="1666" y="17089"/>
                          <a:pt x="620" y="15978"/>
                          <a:pt x="485" y="14424"/>
                        </a:cubicBezTo>
                        <a:cubicBezTo>
                          <a:pt x="412" y="13596"/>
                          <a:pt x="615" y="12767"/>
                          <a:pt x="1038" y="12159"/>
                        </a:cubicBezTo>
                        <a:cubicBezTo>
                          <a:pt x="39" y="11365"/>
                          <a:pt x="-297" y="9622"/>
                          <a:pt x="288" y="8266"/>
                        </a:cubicBezTo>
                        <a:cubicBezTo>
                          <a:pt x="626" y="7484"/>
                          <a:pt x="1218" y="6967"/>
                          <a:pt x="1883" y="6874"/>
                        </a:cubicBezTo>
                        <a:close/>
                        <a:moveTo>
                          <a:pt x="1901" y="6809"/>
                        </a:moveTo>
                      </a:path>
                    </a:pathLst>
                  </a:cu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66" name="AutoShape 8"/>
                  <p:cNvSpPr>
                    <a:spLocks/>
                  </p:cNvSpPr>
                  <p:nvPr/>
                </p:nvSpPr>
                <p:spPr bwMode="auto">
                  <a:xfrm>
                    <a:off x="57" y="42"/>
                    <a:ext cx="1038" cy="707"/>
                  </a:xfrm>
                  <a:custGeom>
                    <a:avLst/>
                    <a:gdLst/>
                    <a:ahLst/>
                    <a:cxnLst/>
                    <a:rect l="0" t="0" r="r" b="b"/>
                    <a:pathLst>
                      <a:path w="21600" h="21600">
                        <a:moveTo>
                          <a:pt x="1380" y="14010"/>
                        </a:moveTo>
                        <a:cubicBezTo>
                          <a:pt x="899" y="14066"/>
                          <a:pt x="417" y="13902"/>
                          <a:pt x="0" y="13542"/>
                        </a:cubicBezTo>
                        <a:moveTo>
                          <a:pt x="2598" y="19137"/>
                        </a:moveTo>
                        <a:cubicBezTo>
                          <a:pt x="2405" y="19250"/>
                          <a:pt x="2202" y="19325"/>
                          <a:pt x="1994" y="19361"/>
                        </a:cubicBezTo>
                        <a:moveTo>
                          <a:pt x="7802" y="21600"/>
                        </a:moveTo>
                        <a:cubicBezTo>
                          <a:pt x="7657" y="21279"/>
                          <a:pt x="7535" y="20936"/>
                          <a:pt x="7438" y="20577"/>
                        </a:cubicBezTo>
                        <a:moveTo>
                          <a:pt x="14532" y="19050"/>
                        </a:moveTo>
                        <a:cubicBezTo>
                          <a:pt x="14510" y="19430"/>
                          <a:pt x="14462" y="19806"/>
                          <a:pt x="14386" y="20172"/>
                        </a:cubicBezTo>
                        <a:moveTo>
                          <a:pt x="17421" y="12116"/>
                        </a:moveTo>
                        <a:cubicBezTo>
                          <a:pt x="18513" y="12896"/>
                          <a:pt x="19202" y="14528"/>
                          <a:pt x="19193" y="16310"/>
                        </a:cubicBezTo>
                        <a:moveTo>
                          <a:pt x="21600" y="7649"/>
                        </a:moveTo>
                        <a:cubicBezTo>
                          <a:pt x="21423" y="8256"/>
                          <a:pt x="21153" y="8794"/>
                          <a:pt x="20811" y="9222"/>
                        </a:cubicBezTo>
                        <a:moveTo>
                          <a:pt x="19707" y="1814"/>
                        </a:moveTo>
                        <a:cubicBezTo>
                          <a:pt x="19737" y="2059"/>
                          <a:pt x="19751" y="2307"/>
                          <a:pt x="19749" y="2556"/>
                        </a:cubicBezTo>
                        <a:moveTo>
                          <a:pt x="14668" y="947"/>
                        </a:moveTo>
                        <a:cubicBezTo>
                          <a:pt x="14771" y="605"/>
                          <a:pt x="14907" y="286"/>
                          <a:pt x="15073" y="0"/>
                        </a:cubicBezTo>
                        <a:moveTo>
                          <a:pt x="10888" y="1399"/>
                        </a:moveTo>
                        <a:cubicBezTo>
                          <a:pt x="10930" y="1115"/>
                          <a:pt x="10996" y="841"/>
                          <a:pt x="11084" y="582"/>
                        </a:cubicBezTo>
                        <a:moveTo>
                          <a:pt x="6452" y="1676"/>
                        </a:moveTo>
                        <a:cubicBezTo>
                          <a:pt x="6709" y="1897"/>
                          <a:pt x="6947" y="2163"/>
                          <a:pt x="7160" y="2469"/>
                        </a:cubicBezTo>
                        <a:moveTo>
                          <a:pt x="1072" y="7905"/>
                        </a:moveTo>
                        <a:cubicBezTo>
                          <a:pt x="1016" y="7632"/>
                          <a:pt x="974" y="7353"/>
                          <a:pt x="948" y="7071"/>
                        </a:cubicBezTo>
                      </a:path>
                    </a:pathLst>
                  </a:custGeom>
                  <a:noFill/>
                  <a:ln w="12700" cap="flat">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sp>
              <p:nvSpPr>
                <p:cNvPr id="64" name="Oval 10"/>
                <p:cNvSpPr>
                  <a:spLocks/>
                </p:cNvSpPr>
                <p:nvPr/>
              </p:nvSpPr>
              <p:spPr bwMode="auto">
                <a:xfrm>
                  <a:off x="6572250" y="3871913"/>
                  <a:ext cx="1228725" cy="723900"/>
                </a:xfrm>
                <a:prstGeom prst="ellipse">
                  <a:avLst/>
                </a:prstGeom>
                <a:solidFill>
                  <a:srgbClr val="FFFFFF"/>
                </a:solidFill>
                <a:ln w="12700" cap="flat">
                  <a:solidFill>
                    <a:srgbClr val="000000"/>
                  </a:solidFill>
                  <a:prstDash val="solid"/>
                  <a:round/>
                  <a:headEnd type="none" w="med" len="med"/>
                  <a:tailEnd type="none" w="med" len="med"/>
                </a:ln>
                <a:effectLst>
                  <a:outerShdw blurRad="76200" dist="38099" dir="2700000" algn="ctr" rotWithShape="0">
                    <a:srgbClr val="000000">
                      <a:alpha val="74998"/>
                    </a:srgbClr>
                  </a:outerShdw>
                </a:effectLst>
              </p:spPr>
              <p:txBody>
                <a:bodyPr lIns="0" tIns="0" rIns="0" bIns="0"/>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grpSp>
          <p:grpSp>
            <p:nvGrpSpPr>
              <p:cNvPr id="42" name="Group 41"/>
              <p:cNvGrpSpPr/>
              <p:nvPr/>
            </p:nvGrpSpPr>
            <p:grpSpPr>
              <a:xfrm>
                <a:off x="5105399" y="802758"/>
                <a:ext cx="1407454" cy="373819"/>
                <a:chOff x="4329113" y="8331200"/>
                <a:chExt cx="10464800" cy="2620963"/>
              </a:xfrm>
            </p:grpSpPr>
            <p:sp>
              <p:nvSpPr>
                <p:cNvPr id="54" name="Rectangle 14"/>
                <p:cNvSpPr>
                  <a:spLocks/>
                </p:cNvSpPr>
                <p:nvPr/>
              </p:nvSpPr>
              <p:spPr bwMode="auto">
                <a:xfrm>
                  <a:off x="4329113" y="8331200"/>
                  <a:ext cx="10464800" cy="2620963"/>
                </a:xfrm>
                <a:prstGeom prst="rect">
                  <a:avLst/>
                </a:prstGeom>
                <a:solidFill>
                  <a:srgbClr val="000000"/>
                </a:solidFill>
                <a:ln w="12700" cap="flat">
                  <a:solidFill>
                    <a:srgbClr val="000000"/>
                  </a:solidFill>
                  <a:prstDash val="solid"/>
                  <a:round/>
                  <a:headEnd type="none" w="med" len="med"/>
                  <a:tailEnd type="none" w="med" len="med"/>
                </a:ln>
              </p:spPr>
              <p:txBody>
                <a:bodyPr lIns="0" tIns="0" rIns="0" bIns="0"/>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smtClean="0">
                      <a:ln>
                        <a:noFill/>
                      </a:ln>
                      <a:solidFill>
                        <a:srgbClr val="000000"/>
                      </a:solidFill>
                      <a:effectLst/>
                      <a:uLnTx/>
                      <a:uFillTx/>
                      <a:latin typeface="Arial" charset="0"/>
                      <a:ea typeface="ＭＳ Ｐゴシック" charset="0"/>
                      <a:cs typeface="Arial" charset="0"/>
                      <a:sym typeface="Arial" charset="0"/>
                    </a:rPr>
                    <a:t>`</a:t>
                  </a:r>
                </a:p>
              </p:txBody>
            </p:sp>
            <p:pic>
              <p:nvPicPr>
                <p:cNvPr id="55"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588" y="8931275"/>
                  <a:ext cx="1587500"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6"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0888" y="8899525"/>
                  <a:ext cx="164941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7"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74213" y="8837613"/>
                  <a:ext cx="1774825"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58"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72950" y="8575675"/>
                  <a:ext cx="23796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grpSp>
          <p:grpSp>
            <p:nvGrpSpPr>
              <p:cNvPr id="43" name="Group 42"/>
              <p:cNvGrpSpPr/>
              <p:nvPr/>
            </p:nvGrpSpPr>
            <p:grpSpPr>
              <a:xfrm>
                <a:off x="5105400" y="1413384"/>
                <a:ext cx="1407454" cy="320078"/>
                <a:chOff x="2146300" y="6883400"/>
                <a:chExt cx="11074400" cy="2374900"/>
              </a:xfrm>
            </p:grpSpPr>
            <p:sp>
              <p:nvSpPr>
                <p:cNvPr id="46" name="Rectangle 22"/>
                <p:cNvSpPr>
                  <a:spLocks/>
                </p:cNvSpPr>
                <p:nvPr/>
              </p:nvSpPr>
              <p:spPr bwMode="auto">
                <a:xfrm>
                  <a:off x="2146300" y="6883400"/>
                  <a:ext cx="11074400" cy="2374900"/>
                </a:xfrm>
                <a:prstGeom prst="rect">
                  <a:avLst/>
                </a:prstGeom>
                <a:solidFill>
                  <a:srgbClr val="000000"/>
                </a:solidFill>
                <a:ln w="12700" cap="flat">
                  <a:solidFill>
                    <a:schemeClr val="tx1"/>
                  </a:solidFill>
                  <a:prstDash val="solid"/>
                  <a:round/>
                  <a:headEnd type="none" w="med" len="med"/>
                  <a:tailEnd type="none" w="med" len="med"/>
                </a:ln>
              </p:spPr>
              <p:txBody>
                <a:bodyPr lIns="0" tIns="0" rIns="0" bIns="0"/>
                <a:lstStyle/>
                <a:p>
                  <a:endParaRPr lang="en-US"/>
                </a:p>
              </p:txBody>
            </p:sp>
            <p:grpSp>
              <p:nvGrpSpPr>
                <p:cNvPr id="47" name="Group 25"/>
                <p:cNvGrpSpPr>
                  <a:grpSpLocks/>
                </p:cNvGrpSpPr>
                <p:nvPr/>
              </p:nvGrpSpPr>
              <p:grpSpPr bwMode="auto">
                <a:xfrm>
                  <a:off x="2390775" y="6980238"/>
                  <a:ext cx="10620375" cy="2271713"/>
                  <a:chOff x="0" y="0"/>
                  <a:chExt cx="6689" cy="1430"/>
                </a:xfrm>
              </p:grpSpPr>
              <p:pic>
                <p:nvPicPr>
                  <p:cNvPr id="52"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8" y="0"/>
                    <a:ext cx="5151" cy="1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3" name="Rectangle 24"/>
                  <p:cNvSpPr>
                    <a:spLocks/>
                  </p:cNvSpPr>
                  <p:nvPr/>
                </p:nvSpPr>
                <p:spPr bwMode="auto">
                  <a:xfrm>
                    <a:off x="0" y="96"/>
                    <a:ext cx="1346" cy="1272"/>
                  </a:xfrm>
                  <a:prstGeom prst="rect">
                    <a:avLst/>
                  </a:prstGeom>
                  <a:solidFill>
                    <a:srgbClr val="7F7F7F"/>
                  </a:solidFill>
                  <a:ln>
                    <a:noFill/>
                  </a:ln>
                  <a:extLst>
                    <a:ext uri="{91240B29-F687-4f45-9708-019B960494DF}">
                      <a14:hiddenLine xmlns:a14="http://schemas.microsoft.com/office/drawing/2010/main" w="12700" cap="flat">
                        <a:solidFill>
                          <a:schemeClr val="tx1"/>
                        </a:solidFill>
                        <a:round/>
                        <a:headEnd type="none" w="med" len="med"/>
                        <a:tailEnd type="none" w="med" len="med"/>
                      </a14:hiddenLine>
                    </a:ext>
                  </a:extLst>
                </p:spPr>
                <p:txBody>
                  <a:bodyPr lIns="0" tIns="0" rIns="0" bIns="0"/>
                  <a:lstStyle/>
                  <a:p>
                    <a:endParaRPr lang="en-US"/>
                  </a:p>
                </p:txBody>
              </p:sp>
            </p:grpSp>
            <p:sp>
              <p:nvSpPr>
                <p:cNvPr id="48" name="Rectangle 26"/>
                <p:cNvSpPr>
                  <a:spLocks/>
                </p:cNvSpPr>
                <p:nvPr/>
              </p:nvSpPr>
              <p:spPr bwMode="auto">
                <a:xfrm>
                  <a:off x="10734675" y="7132638"/>
                  <a:ext cx="2166938" cy="2057400"/>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9" name="Rectangle 27"/>
                <p:cNvSpPr>
                  <a:spLocks/>
                </p:cNvSpPr>
                <p:nvPr/>
              </p:nvSpPr>
              <p:spPr bwMode="auto">
                <a:xfrm>
                  <a:off x="7845425" y="7110413"/>
                  <a:ext cx="2166938" cy="2058988"/>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0" name="Rectangle 28"/>
                <p:cNvSpPr>
                  <a:spLocks/>
                </p:cNvSpPr>
                <p:nvPr/>
              </p:nvSpPr>
              <p:spPr bwMode="auto">
                <a:xfrm>
                  <a:off x="4956175" y="7067550"/>
                  <a:ext cx="2166938" cy="2057400"/>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51" name="Rectangle 29"/>
                <p:cNvSpPr>
                  <a:spLocks/>
                </p:cNvSpPr>
                <p:nvPr/>
              </p:nvSpPr>
              <p:spPr bwMode="auto">
                <a:xfrm>
                  <a:off x="2347913" y="7097713"/>
                  <a:ext cx="2166938" cy="2057400"/>
                </a:xfrm>
                <a:prstGeom prst="rect">
                  <a:avLst/>
                </a:prstGeom>
                <a:noFill/>
                <a:ln w="5715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4" name="Up-Down Arrow 43"/>
              <p:cNvSpPr/>
              <p:nvPr/>
            </p:nvSpPr>
            <p:spPr>
              <a:xfrm rot="5400000">
                <a:off x="9029700" y="2533650"/>
                <a:ext cx="228600" cy="9144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9609192" y="2444750"/>
                <a:ext cx="2678362" cy="1107996"/>
              </a:xfrm>
              <a:prstGeom prst="rect">
                <a:avLst/>
              </a:prstGeom>
              <a:solidFill>
                <a:srgbClr val="171717"/>
              </a:solidFill>
              <a:effectLst/>
            </p:spPr>
            <p:txBody>
              <a:bodyPr wrap="none" rtlCol="0">
                <a:spAutoFit/>
              </a:bodyPr>
              <a:lstStyle/>
              <a:p>
                <a:pPr algn="ctr"/>
                <a:r>
                  <a:rPr lang="en-US" sz="2200" kern="1200" dirty="0" smtClean="0">
                    <a:solidFill>
                      <a:srgbClr val="FEFEDB"/>
                    </a:solidFill>
                    <a:latin typeface="Arial"/>
                    <a:cs typeface="Arial"/>
                  </a:rPr>
                  <a:t>survival</a:t>
                </a:r>
              </a:p>
              <a:p>
                <a:pPr algn="ctr"/>
                <a:r>
                  <a:rPr lang="en-US" sz="2200" dirty="0" smtClean="0">
                    <a:solidFill>
                      <a:srgbClr val="FEFEDB"/>
                    </a:solidFill>
                    <a:latin typeface="Arial"/>
                    <a:cs typeface="Arial"/>
                  </a:rPr>
                  <a:t>response to therapy</a:t>
                </a:r>
              </a:p>
              <a:p>
                <a:pPr algn="ctr"/>
                <a:r>
                  <a:rPr lang="en-US" sz="2200" kern="1200" dirty="0" smtClean="0">
                    <a:solidFill>
                      <a:srgbClr val="FEFEDB"/>
                    </a:solidFill>
                    <a:latin typeface="Arial"/>
                    <a:cs typeface="Arial"/>
                  </a:rPr>
                  <a:t>etc.</a:t>
                </a:r>
                <a:endParaRPr lang="en-US" sz="2200" kern="1200" dirty="0">
                  <a:solidFill>
                    <a:srgbClr val="FEFEDB"/>
                  </a:solidFill>
                  <a:latin typeface="Arial"/>
                  <a:cs typeface="Arial"/>
                </a:endParaRPr>
              </a:p>
            </p:txBody>
          </p:sp>
        </p:grpSp>
        <p:pic>
          <p:nvPicPr>
            <p:cNvPr id="9" name="Picture 8"/>
            <p:cNvPicPr>
              <a:picLocks noChangeAspect="1"/>
            </p:cNvPicPr>
            <p:nvPr/>
          </p:nvPicPr>
          <p:blipFill>
            <a:blip r:embed="rId13"/>
            <a:stretch>
              <a:fillRect/>
            </a:stretch>
          </p:blipFill>
          <p:spPr>
            <a:xfrm>
              <a:off x="914400" y="590550"/>
              <a:ext cx="1411718" cy="1447800"/>
            </a:xfrm>
            <a:prstGeom prst="rect">
              <a:avLst/>
            </a:prstGeom>
          </p:spPr>
        </p:pic>
      </p:grpSp>
      <p:sp>
        <p:nvSpPr>
          <p:cNvPr id="93" name="Title 1"/>
          <p:cNvSpPr>
            <a:spLocks noGrp="1"/>
          </p:cNvSpPr>
          <p:nvPr>
            <p:ph type="title"/>
          </p:nvPr>
        </p:nvSpPr>
        <p:spPr>
          <a:xfrm>
            <a:off x="0" y="125748"/>
            <a:ext cx="9144000" cy="826621"/>
          </a:xfrm>
        </p:spPr>
        <p:txBody>
          <a:bodyPr>
            <a:normAutofit fontScale="90000"/>
          </a:bodyPr>
          <a:lstStyle/>
          <a:p>
            <a:r>
              <a:rPr lang="en-US" sz="3600" dirty="0" err="1" smtClean="0">
                <a:solidFill>
                  <a:srgbClr val="FFFF00"/>
                </a:solidFill>
                <a:latin typeface="Arial"/>
                <a:cs typeface="Arial"/>
              </a:rPr>
              <a:t>Radiogenomics</a:t>
            </a:r>
            <a:r>
              <a:rPr lang="en-US" sz="3600" dirty="0" smtClean="0">
                <a:solidFill>
                  <a:srgbClr val="FFFF00"/>
                </a:solidFill>
                <a:latin typeface="Arial"/>
                <a:cs typeface="Arial"/>
              </a:rPr>
              <a:t> of Non-small Cell Lung Cancer</a:t>
            </a:r>
            <a:br>
              <a:rPr lang="en-US" sz="3600" dirty="0" smtClean="0">
                <a:solidFill>
                  <a:srgbClr val="FFFF00"/>
                </a:solidFill>
                <a:latin typeface="Arial"/>
                <a:cs typeface="Arial"/>
              </a:rPr>
            </a:br>
            <a:r>
              <a:rPr lang="en-US" sz="2200" i="1" dirty="0" smtClean="0">
                <a:solidFill>
                  <a:srgbClr val="00FF00"/>
                </a:solidFill>
                <a:latin typeface="Arial"/>
                <a:cs typeface="Arial"/>
              </a:rPr>
              <a:t>R01 CA160251  </a:t>
            </a:r>
            <a:endParaRPr lang="en-US" sz="2200" i="1" dirty="0">
              <a:solidFill>
                <a:srgbClr val="00FF00"/>
              </a:solidFill>
              <a:latin typeface="Arial"/>
              <a:cs typeface="Arial"/>
            </a:endParaRPr>
          </a:p>
        </p:txBody>
      </p:sp>
    </p:spTree>
    <p:extLst>
      <p:ext uri="{BB962C8B-B14F-4D97-AF65-F5344CB8AC3E}">
        <p14:creationId xmlns:p14="http://schemas.microsoft.com/office/powerpoint/2010/main" val="20342488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88889E-6 -4.85045E-6 L -0.47882 -4.85045E-6 " pathEditMode="relative" rAng="0" ptsTypes="AA">
                                      <p:cBhvr>
                                        <p:cTn id="6" dur="1000" fill="hold"/>
                                        <p:tgtEl>
                                          <p:spTgt spid="7"/>
                                        </p:tgtEl>
                                        <p:attrNameLst>
                                          <p:attrName>ppt_x</p:attrName>
                                          <p:attrName>ppt_y</p:attrName>
                                        </p:attrNameLst>
                                      </p:cBhvr>
                                      <p:rCtr x="-23941"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47882 3.64477E-6 L -0.00382 3.64477E-6 " pathEditMode="relative" rAng="0" ptsTypes="AA">
                                      <p:cBhvr>
                                        <p:cTn id="10" dur="1000" fill="hold"/>
                                        <p:tgtEl>
                                          <p:spTgt spid="7"/>
                                        </p:tgtEl>
                                        <p:attrNameLst>
                                          <p:attrName>ppt_x</p:attrName>
                                          <p:attrName>ppt_y</p:attrName>
                                        </p:attrNameLst>
                                      </p:cBhvr>
                                      <p:rCtr x="2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a:spLocks noGrp="1"/>
          </p:cNvSpPr>
          <p:nvPr>
            <p:ph type="title"/>
          </p:nvPr>
        </p:nvSpPr>
        <p:spPr>
          <a:xfrm>
            <a:off x="0" y="125748"/>
            <a:ext cx="9144000" cy="826621"/>
          </a:xfrm>
        </p:spPr>
        <p:txBody>
          <a:bodyPr>
            <a:normAutofit fontScale="90000"/>
          </a:bodyPr>
          <a:lstStyle/>
          <a:p>
            <a:pPr>
              <a:lnSpc>
                <a:spcPct val="90000"/>
              </a:lnSpc>
            </a:pPr>
            <a:r>
              <a:rPr lang="en-US" sz="3600" dirty="0" smtClean="0">
                <a:solidFill>
                  <a:srgbClr val="FFFF00"/>
                </a:solidFill>
                <a:latin typeface="Arial"/>
                <a:cs typeface="Arial"/>
              </a:rPr>
              <a:t>Tumor Identification &amp; Semantic Annotation</a:t>
            </a:r>
            <a:br>
              <a:rPr lang="en-US" sz="3600" dirty="0" smtClean="0">
                <a:solidFill>
                  <a:srgbClr val="FFFF00"/>
                </a:solidFill>
                <a:latin typeface="Arial"/>
                <a:cs typeface="Arial"/>
              </a:rPr>
            </a:br>
            <a:r>
              <a:rPr lang="en-US" sz="2200" i="1" dirty="0" smtClean="0">
                <a:solidFill>
                  <a:srgbClr val="00FF00"/>
                </a:solidFill>
                <a:latin typeface="Arial"/>
                <a:cs typeface="Arial"/>
              </a:rPr>
              <a:t>Rubin Lab, U01 CA142555 </a:t>
            </a:r>
            <a:endParaRPr lang="en-US" sz="2200" i="1" dirty="0">
              <a:solidFill>
                <a:srgbClr val="00FF00"/>
              </a:solidFill>
              <a:latin typeface="Arial"/>
              <a:cs typeface="Arial"/>
            </a:endParaRPr>
          </a:p>
        </p:txBody>
      </p:sp>
      <p:pic>
        <p:nvPicPr>
          <p:cNvPr id="84" name="Picture 83"/>
          <p:cNvPicPr>
            <a:picLocks noChangeAspect="1"/>
          </p:cNvPicPr>
          <p:nvPr/>
        </p:nvPicPr>
        <p:blipFill>
          <a:blip r:embed="rId2"/>
          <a:stretch>
            <a:fillRect/>
          </a:stretch>
        </p:blipFill>
        <p:spPr>
          <a:xfrm>
            <a:off x="1289222" y="985774"/>
            <a:ext cx="6565557" cy="5872225"/>
          </a:xfrm>
          <a:prstGeom prst="rect">
            <a:avLst/>
          </a:prstGeom>
        </p:spPr>
      </p:pic>
    </p:spTree>
    <p:extLst>
      <p:ext uri="{BB962C8B-B14F-4D97-AF65-F5344CB8AC3E}">
        <p14:creationId xmlns:p14="http://schemas.microsoft.com/office/powerpoint/2010/main" val="31941230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071220">
                <a:alpha val="98000"/>
              </a:srgbClr>
            </a:gs>
            <a:gs pos="77000">
              <a:srgbClr val="12224E">
                <a:alpha val="87000"/>
              </a:srgbClr>
            </a:gs>
          </a:gsLst>
          <a:lin ang="5100000" scaled="0"/>
          <a:tileRect/>
        </a:gra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61900"/>
            <a:ext cx="6400800" cy="677333"/>
          </a:xfrm>
        </p:spPr>
        <p:txBody>
          <a:bodyPr>
            <a:noAutofit/>
          </a:bodyPr>
          <a:lstStyle/>
          <a:p>
            <a:r>
              <a:rPr lang="en-US" sz="4400" dirty="0" smtClean="0">
                <a:solidFill>
                  <a:srgbClr val="FFFF69"/>
                </a:solidFill>
                <a:latin typeface="Arial"/>
                <a:cs typeface="Arial"/>
              </a:rPr>
              <a:t>IBIIS Mission Statement</a:t>
            </a:r>
            <a:endParaRPr lang="en-US" sz="4400" dirty="0">
              <a:solidFill>
                <a:srgbClr val="FFFF69"/>
              </a:solidFill>
              <a:latin typeface="Arial"/>
              <a:cs typeface="Arial"/>
            </a:endParaRPr>
          </a:p>
        </p:txBody>
      </p:sp>
      <p:sp>
        <p:nvSpPr>
          <p:cNvPr id="5" name="TextBox 4"/>
          <p:cNvSpPr txBox="1"/>
          <p:nvPr/>
        </p:nvSpPr>
        <p:spPr>
          <a:xfrm>
            <a:off x="516466" y="1917701"/>
            <a:ext cx="8221133" cy="3416320"/>
          </a:xfrm>
          <a:prstGeom prst="rect">
            <a:avLst/>
          </a:prstGeom>
          <a:noFill/>
        </p:spPr>
        <p:txBody>
          <a:bodyPr wrap="square" rtlCol="0">
            <a:spAutoFit/>
          </a:bodyPr>
          <a:lstStyle/>
          <a:p>
            <a:r>
              <a:rPr lang="en-US" sz="3600" i="1" dirty="0">
                <a:solidFill>
                  <a:srgbClr val="FEFEDB"/>
                </a:solidFill>
              </a:rPr>
              <a:t>To develop and validate methods, tools, and integrated databases that enable extracting and combining information from </a:t>
            </a:r>
            <a:r>
              <a:rPr lang="en-US" sz="3600" i="1" u="sng" dirty="0">
                <a:solidFill>
                  <a:srgbClr val="FEFEDB"/>
                </a:solidFill>
              </a:rPr>
              <a:t>biomedical images</a:t>
            </a:r>
            <a:r>
              <a:rPr lang="en-US" sz="3600" dirty="0">
                <a:solidFill>
                  <a:srgbClr val="FEFEDB"/>
                </a:solidFill>
              </a:rPr>
              <a:t> </a:t>
            </a:r>
            <a:r>
              <a:rPr lang="en-US" sz="3600" i="1" dirty="0">
                <a:solidFill>
                  <a:srgbClr val="FEFEDB"/>
                </a:solidFill>
              </a:rPr>
              <a:t>with other health data to drive innovations and discoveries that improve human health</a:t>
            </a:r>
            <a:r>
              <a:rPr lang="en-US" sz="3600" i="1" dirty="0" smtClean="0">
                <a:solidFill>
                  <a:srgbClr val="FEFEDB"/>
                </a:solidFill>
              </a:rPr>
              <a:t>.</a:t>
            </a:r>
            <a:endParaRPr lang="en-US" sz="3600" i="1" dirty="0">
              <a:solidFill>
                <a:srgbClr val="FEFEDB"/>
              </a:solidFill>
            </a:endParaRPr>
          </a:p>
        </p:txBody>
      </p:sp>
      <p:sp>
        <p:nvSpPr>
          <p:cNvPr id="4" name="Subtitle 2"/>
          <p:cNvSpPr txBox="1">
            <a:spLocks/>
          </p:cNvSpPr>
          <p:nvPr/>
        </p:nvSpPr>
        <p:spPr>
          <a:xfrm>
            <a:off x="1524000" y="1139233"/>
            <a:ext cx="6400800" cy="67733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i="1" dirty="0" smtClean="0">
                <a:solidFill>
                  <a:srgbClr val="00FF00"/>
                </a:solidFill>
                <a:latin typeface="Arial"/>
                <a:cs typeface="Arial"/>
              </a:rPr>
              <a:t>Revised 2015</a:t>
            </a:r>
            <a:endParaRPr lang="en-US" sz="2800" i="1" dirty="0">
              <a:solidFill>
                <a:srgbClr val="00FF00"/>
              </a:solidFill>
              <a:latin typeface="Arial"/>
              <a:cs typeface="Arial"/>
            </a:endParaRPr>
          </a:p>
        </p:txBody>
      </p:sp>
    </p:spTree>
    <p:extLst>
      <p:ext uri="{BB962C8B-B14F-4D97-AF65-F5344CB8AC3E}">
        <p14:creationId xmlns:p14="http://schemas.microsoft.com/office/powerpoint/2010/main" val="50858113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2"/>
          <a:stretch>
            <a:fillRect/>
          </a:stretch>
        </p:blipFill>
        <p:spPr>
          <a:xfrm>
            <a:off x="1289222" y="985774"/>
            <a:ext cx="6565557" cy="5872225"/>
          </a:xfrm>
          <a:prstGeom prst="rect">
            <a:avLst/>
          </a:prstGeom>
        </p:spPr>
      </p:pic>
      <p:sp>
        <p:nvSpPr>
          <p:cNvPr id="5" name="Rounded Rectangle 4"/>
          <p:cNvSpPr/>
          <p:nvPr/>
        </p:nvSpPr>
        <p:spPr>
          <a:xfrm>
            <a:off x="102620" y="2102907"/>
            <a:ext cx="8915211" cy="2750481"/>
          </a:xfrm>
          <a:prstGeom prst="roundRect">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45986" y="2102907"/>
            <a:ext cx="8853706" cy="3108544"/>
          </a:xfrm>
          <a:prstGeom prst="rect">
            <a:avLst/>
          </a:prstGeom>
          <a:noFill/>
        </p:spPr>
        <p:txBody>
          <a:bodyPr wrap="none" rtlCol="0">
            <a:spAutoFit/>
          </a:bodyPr>
          <a:lstStyle/>
          <a:p>
            <a:pPr marL="404813" indent="-404813">
              <a:buFont typeface="Arial"/>
              <a:buChar char="•"/>
            </a:pPr>
            <a:r>
              <a:rPr lang="en-US" sz="2800" i="1" dirty="0" smtClean="0">
                <a:solidFill>
                  <a:srgbClr val="FEFEDB"/>
                </a:solidFill>
              </a:rPr>
              <a:t>243 registered </a:t>
            </a:r>
            <a:r>
              <a:rPr lang="en-US" sz="2800" i="1" dirty="0" err="1" smtClean="0">
                <a:solidFill>
                  <a:srgbClr val="FEFEDB"/>
                </a:solidFill>
              </a:rPr>
              <a:t>ePAD</a:t>
            </a:r>
            <a:r>
              <a:rPr lang="en-US" sz="2800" i="1" dirty="0" smtClean="0">
                <a:solidFill>
                  <a:srgbClr val="FEFEDB"/>
                </a:solidFill>
              </a:rPr>
              <a:t> users, in USA and 6 other countries</a:t>
            </a:r>
          </a:p>
          <a:p>
            <a:pPr marL="404813" indent="-404813">
              <a:buFont typeface="Arial"/>
              <a:buChar char="•"/>
            </a:pPr>
            <a:r>
              <a:rPr lang="en-US" sz="2800" i="1" dirty="0" smtClean="0">
                <a:solidFill>
                  <a:srgbClr val="FEFEDB"/>
                </a:solidFill>
              </a:rPr>
              <a:t>Used in 10 Stanford projects</a:t>
            </a:r>
          </a:p>
          <a:p>
            <a:pPr marL="404813" indent="-404813">
              <a:buFont typeface="Arial"/>
              <a:buChar char="•"/>
            </a:pPr>
            <a:r>
              <a:rPr lang="en-US" sz="2800" i="1" dirty="0" smtClean="0">
                <a:solidFill>
                  <a:srgbClr val="FEFEDB"/>
                </a:solidFill>
              </a:rPr>
              <a:t>Used by NCI and its grantees </a:t>
            </a:r>
          </a:p>
          <a:p>
            <a:pPr marL="682625" lvl="2" indent="-284163">
              <a:buFont typeface="Arial"/>
              <a:buChar char="•"/>
            </a:pPr>
            <a:r>
              <a:rPr lang="en-US" sz="2800" i="1" dirty="0" smtClean="0">
                <a:solidFill>
                  <a:srgbClr val="FEFEDB"/>
                </a:solidFill>
              </a:rPr>
              <a:t>TCIA/TCGA</a:t>
            </a:r>
          </a:p>
          <a:p>
            <a:pPr marL="682625" lvl="2" indent="-284163">
              <a:buFont typeface="Arial"/>
              <a:buChar char="•"/>
            </a:pPr>
            <a:r>
              <a:rPr lang="en-US" sz="2800" i="1" dirty="0" smtClean="0">
                <a:solidFill>
                  <a:srgbClr val="FEFEDB"/>
                </a:solidFill>
              </a:rPr>
              <a:t>Quantitative Imaging Network challenges</a:t>
            </a:r>
          </a:p>
          <a:p>
            <a:pPr marL="404813" indent="-404813">
              <a:buFont typeface="Arial"/>
              <a:buChar char="•"/>
            </a:pPr>
            <a:r>
              <a:rPr lang="en-US" sz="2800" i="1" dirty="0" smtClean="0">
                <a:solidFill>
                  <a:srgbClr val="FEFEDB"/>
                </a:solidFill>
              </a:rPr>
              <a:t>Plug-in architecture for expansion of functions</a:t>
            </a:r>
          </a:p>
          <a:p>
            <a:pPr marL="404813" indent="-404813">
              <a:buFont typeface="Arial"/>
              <a:buChar char="•"/>
            </a:pPr>
            <a:endParaRPr lang="en-US" sz="2800" i="1" dirty="0">
              <a:solidFill>
                <a:srgbClr val="FEFEDB"/>
              </a:solidFill>
            </a:endParaRPr>
          </a:p>
        </p:txBody>
      </p:sp>
      <p:sp>
        <p:nvSpPr>
          <p:cNvPr id="10" name="Title 1"/>
          <p:cNvSpPr txBox="1">
            <a:spLocks/>
          </p:cNvSpPr>
          <p:nvPr/>
        </p:nvSpPr>
        <p:spPr>
          <a:xfrm>
            <a:off x="0" y="125748"/>
            <a:ext cx="9144000" cy="826621"/>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rgbClr val="FFFFFF"/>
                </a:solidFill>
                <a:latin typeface="+mj-lt"/>
                <a:ea typeface="+mj-ea"/>
                <a:cs typeface="+mj-cs"/>
              </a:defRPr>
            </a:lvl1pPr>
          </a:lstStyle>
          <a:p>
            <a:r>
              <a:rPr lang="en-US" sz="3600" dirty="0" smtClean="0">
                <a:solidFill>
                  <a:srgbClr val="FFFF00"/>
                </a:solidFill>
                <a:latin typeface="Arial"/>
                <a:cs typeface="Arial"/>
              </a:rPr>
              <a:t>Tumor Identification &amp; Semantic Annotation</a:t>
            </a:r>
            <a:br>
              <a:rPr lang="en-US" sz="3600" dirty="0" smtClean="0">
                <a:solidFill>
                  <a:srgbClr val="FFFF00"/>
                </a:solidFill>
                <a:latin typeface="Arial"/>
                <a:cs typeface="Arial"/>
              </a:rPr>
            </a:br>
            <a:r>
              <a:rPr lang="en-US" sz="2200" i="1" dirty="0" smtClean="0">
                <a:solidFill>
                  <a:srgbClr val="00FF00"/>
                </a:solidFill>
                <a:latin typeface="Arial"/>
                <a:cs typeface="Arial"/>
              </a:rPr>
              <a:t>Rubin Lab, U01 CA142555 </a:t>
            </a:r>
            <a:endParaRPr lang="en-US" sz="2200" i="1" dirty="0">
              <a:solidFill>
                <a:srgbClr val="00FF00"/>
              </a:solidFill>
              <a:latin typeface="Arial"/>
              <a:cs typeface="Arial"/>
            </a:endParaRPr>
          </a:p>
        </p:txBody>
      </p:sp>
    </p:spTree>
    <p:extLst>
      <p:ext uri="{BB962C8B-B14F-4D97-AF65-F5344CB8AC3E}">
        <p14:creationId xmlns:p14="http://schemas.microsoft.com/office/powerpoint/2010/main" val="14372255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8766"/>
            <a:ext cx="9144000" cy="590335"/>
          </a:xfrm>
        </p:spPr>
        <p:txBody>
          <a:bodyPr>
            <a:normAutofit fontScale="90000"/>
          </a:bodyPr>
          <a:lstStyle/>
          <a:p>
            <a:r>
              <a:rPr lang="en-US" sz="2700" dirty="0" smtClean="0">
                <a:solidFill>
                  <a:srgbClr val="FFFF00"/>
                </a:solidFill>
                <a:latin typeface="Arial"/>
                <a:cs typeface="Arial"/>
              </a:rPr>
              <a:t>Information Extraction from Narrative Radiology Reports</a:t>
            </a:r>
            <a:br>
              <a:rPr lang="en-US" sz="2700" dirty="0" smtClean="0">
                <a:solidFill>
                  <a:srgbClr val="FFFF00"/>
                </a:solidFill>
                <a:latin typeface="Arial"/>
                <a:cs typeface="Arial"/>
              </a:rPr>
            </a:br>
            <a:r>
              <a:rPr lang="en-US" sz="2600" dirty="0" smtClean="0">
                <a:solidFill>
                  <a:srgbClr val="FFFF00"/>
                </a:solidFill>
                <a:latin typeface="Arial"/>
                <a:cs typeface="Arial"/>
              </a:rPr>
              <a:t>                                          </a:t>
            </a:r>
            <a:r>
              <a:rPr lang="en-US" sz="2600" dirty="0" smtClean="0">
                <a:solidFill>
                  <a:srgbClr val="00FF00"/>
                </a:solidFill>
                <a:latin typeface="Arial"/>
                <a:cs typeface="Arial"/>
              </a:rPr>
              <a:t>  </a:t>
            </a:r>
            <a:r>
              <a:rPr lang="en-US" sz="2200" dirty="0" err="1" smtClean="0">
                <a:solidFill>
                  <a:srgbClr val="00FF00"/>
                </a:solidFill>
                <a:latin typeface="Arial"/>
                <a:cs typeface="Arial"/>
              </a:rPr>
              <a:t>Langlotz</a:t>
            </a:r>
            <a:r>
              <a:rPr lang="en-US" sz="2200" dirty="0" smtClean="0">
                <a:solidFill>
                  <a:srgbClr val="00FF00"/>
                </a:solidFill>
                <a:latin typeface="Arial"/>
                <a:cs typeface="Arial"/>
              </a:rPr>
              <a:t> Lab</a:t>
            </a:r>
            <a:endParaRPr lang="en-US" sz="2200" dirty="0">
              <a:solidFill>
                <a:srgbClr val="00FF00"/>
              </a:solidFill>
              <a:latin typeface="Arial"/>
              <a:cs typeface="Arial"/>
            </a:endParaRPr>
          </a:p>
        </p:txBody>
      </p:sp>
      <p:grpSp>
        <p:nvGrpSpPr>
          <p:cNvPr id="5" name="Group 4"/>
          <p:cNvGrpSpPr/>
          <p:nvPr/>
        </p:nvGrpSpPr>
        <p:grpSpPr>
          <a:xfrm>
            <a:off x="840453" y="609581"/>
            <a:ext cx="2032227" cy="1694895"/>
            <a:chOff x="622605" y="868680"/>
            <a:chExt cx="2032227" cy="1694895"/>
          </a:xfrm>
        </p:grpSpPr>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l="52" t="9119" r="77770" b="57790"/>
            <a:stretch/>
          </p:blipFill>
          <p:spPr bwMode="auto">
            <a:xfrm>
              <a:off x="722376" y="868680"/>
              <a:ext cx="1746504" cy="1316736"/>
            </a:xfrm>
            <a:prstGeom prst="rect">
              <a:avLst/>
            </a:prstGeom>
            <a:noFill/>
            <a:ln>
              <a:noFill/>
            </a:ln>
            <a:effectLst>
              <a:outerShdw blurRad="63500" sx="102000" sy="102000" algn="ctr" rotWithShape="0">
                <a:prstClr val="black">
                  <a:alpha val="40000"/>
                </a:prstClr>
              </a:outerShdw>
            </a:effectLst>
          </p:spPr>
        </p:pic>
        <p:sp>
          <p:nvSpPr>
            <p:cNvPr id="7" name="TextBox 6"/>
            <p:cNvSpPr txBox="1"/>
            <p:nvPr/>
          </p:nvSpPr>
          <p:spPr>
            <a:xfrm>
              <a:off x="622605" y="2194243"/>
              <a:ext cx="2032227" cy="369332"/>
            </a:xfrm>
            <a:prstGeom prst="rect">
              <a:avLst/>
            </a:prstGeom>
            <a:noFill/>
          </p:spPr>
          <p:txBody>
            <a:bodyPr wrap="none" rtlCol="0">
              <a:spAutoFit/>
            </a:bodyPr>
            <a:lstStyle/>
            <a:p>
              <a:r>
                <a:rPr lang="en-US" dirty="0" smtClean="0">
                  <a:solidFill>
                    <a:srgbClr val="FEFEDB"/>
                  </a:solidFill>
                  <a:latin typeface="Arial"/>
                  <a:cs typeface="Arial"/>
                </a:rPr>
                <a:t>Information model</a:t>
              </a:r>
              <a:endParaRPr lang="en-US" dirty="0">
                <a:solidFill>
                  <a:srgbClr val="FEFEDB"/>
                </a:solidFill>
                <a:latin typeface="Arial"/>
                <a:cs typeface="Arial"/>
              </a:endParaRPr>
            </a:p>
          </p:txBody>
        </p:sp>
      </p:grpSp>
      <p:grpSp>
        <p:nvGrpSpPr>
          <p:cNvPr id="8" name="Group 7"/>
          <p:cNvGrpSpPr/>
          <p:nvPr/>
        </p:nvGrpSpPr>
        <p:grpSpPr>
          <a:xfrm>
            <a:off x="224938" y="2304476"/>
            <a:ext cx="3177077" cy="1890459"/>
            <a:chOff x="47646" y="2688971"/>
            <a:chExt cx="3886200" cy="2312409"/>
          </a:xfrm>
        </p:grpSpPr>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l="23004" t="27046"/>
            <a:stretch/>
          </p:blipFill>
          <p:spPr bwMode="auto">
            <a:xfrm>
              <a:off x="47646" y="2688971"/>
              <a:ext cx="3886200" cy="1860642"/>
            </a:xfrm>
            <a:prstGeom prst="rect">
              <a:avLst/>
            </a:prstGeom>
            <a:noFill/>
            <a:ln>
              <a:noFill/>
            </a:ln>
            <a:effectLst>
              <a:outerShdw blurRad="63500" sx="102000" sy="102000" algn="ctr" rotWithShape="0">
                <a:prstClr val="black">
                  <a:alpha val="40000"/>
                </a:prstClr>
              </a:outerShdw>
            </a:effectLst>
          </p:spPr>
        </p:pic>
        <p:sp>
          <p:nvSpPr>
            <p:cNvPr id="10" name="TextBox 9"/>
            <p:cNvSpPr txBox="1"/>
            <p:nvPr/>
          </p:nvSpPr>
          <p:spPr>
            <a:xfrm>
              <a:off x="135511" y="4549613"/>
              <a:ext cx="3710473" cy="451767"/>
            </a:xfrm>
            <a:prstGeom prst="rect">
              <a:avLst/>
            </a:prstGeom>
            <a:noFill/>
          </p:spPr>
          <p:txBody>
            <a:bodyPr wrap="none" rtlCol="0">
              <a:spAutoFit/>
            </a:bodyPr>
            <a:lstStyle/>
            <a:p>
              <a:pPr algn="ctr"/>
              <a:r>
                <a:rPr lang="en-US" dirty="0" smtClean="0">
                  <a:solidFill>
                    <a:srgbClr val="FEFEDB"/>
                  </a:solidFill>
                  <a:latin typeface="Arial"/>
                  <a:cs typeface="Arial"/>
                </a:rPr>
                <a:t>Annotated radiology reports</a:t>
              </a:r>
              <a:endParaRPr lang="en-US" dirty="0">
                <a:solidFill>
                  <a:srgbClr val="FEFEDB"/>
                </a:solidFill>
                <a:latin typeface="Arial"/>
                <a:cs typeface="Arial"/>
              </a:endParaRPr>
            </a:p>
          </p:txBody>
        </p:sp>
      </p:grpSp>
      <p:cxnSp>
        <p:nvCxnSpPr>
          <p:cNvPr id="11" name="Straight Arrow Connector 10"/>
          <p:cNvCxnSpPr>
            <a:stCxn id="6" idx="3"/>
          </p:cNvCxnSpPr>
          <p:nvPr/>
        </p:nvCxnSpPr>
        <p:spPr>
          <a:xfrm>
            <a:off x="2686728" y="1267949"/>
            <a:ext cx="1116567" cy="5354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803295" y="1396788"/>
            <a:ext cx="2711805" cy="1815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en-US" sz="1400" b="1" dirty="0" smtClean="0">
                <a:latin typeface="Arial"/>
                <a:cs typeface="Arial"/>
              </a:rPr>
              <a:t>Stanford Part of Speech Tagger</a:t>
            </a:r>
          </a:p>
          <a:p>
            <a:pPr marL="171450" indent="-171450">
              <a:buFont typeface="Arial" panose="020B0604020202020204" pitchFamily="34" charset="0"/>
              <a:buChar char="•"/>
            </a:pPr>
            <a:r>
              <a:rPr lang="en-US" sz="1400" b="1" dirty="0" smtClean="0">
                <a:latin typeface="Arial"/>
                <a:cs typeface="Arial"/>
              </a:rPr>
              <a:t>Porter stemmer</a:t>
            </a:r>
          </a:p>
          <a:p>
            <a:pPr marL="171450" indent="-171450">
              <a:buFont typeface="Arial" panose="020B0604020202020204" pitchFamily="34" charset="0"/>
              <a:buChar char="•"/>
            </a:pPr>
            <a:r>
              <a:rPr lang="en-US" sz="1400" b="1" dirty="0" smtClean="0">
                <a:latin typeface="Arial"/>
                <a:cs typeface="Arial"/>
              </a:rPr>
              <a:t>Word shape from Stanford </a:t>
            </a:r>
            <a:r>
              <a:rPr lang="en-US" sz="1400" b="1" dirty="0" err="1" smtClean="0">
                <a:latin typeface="Arial"/>
                <a:cs typeface="Arial"/>
              </a:rPr>
              <a:t>CoreNLP</a:t>
            </a:r>
            <a:r>
              <a:rPr lang="en-US" sz="1400" b="1" dirty="0" smtClean="0">
                <a:latin typeface="Arial"/>
                <a:cs typeface="Arial"/>
              </a:rPr>
              <a:t> toolkit</a:t>
            </a:r>
          </a:p>
          <a:p>
            <a:pPr marL="171450" indent="-171450">
              <a:buFont typeface="Arial" panose="020B0604020202020204" pitchFamily="34" charset="0"/>
              <a:buChar char="•"/>
            </a:pPr>
            <a:r>
              <a:rPr lang="en-US" sz="1400" b="1" dirty="0" err="1" smtClean="0">
                <a:latin typeface="Arial"/>
                <a:cs typeface="Arial"/>
              </a:rPr>
              <a:t>NegEx</a:t>
            </a:r>
            <a:r>
              <a:rPr lang="en-US" sz="1400" b="1" dirty="0" smtClean="0">
                <a:latin typeface="Arial"/>
                <a:cs typeface="Arial"/>
              </a:rPr>
              <a:t> to detect negation</a:t>
            </a:r>
          </a:p>
          <a:p>
            <a:pPr marL="171450" indent="-171450">
              <a:buFont typeface="Arial" panose="020B0604020202020204" pitchFamily="34" charset="0"/>
              <a:buChar char="•"/>
            </a:pPr>
            <a:r>
              <a:rPr lang="en-US" sz="1400" b="1" dirty="0" smtClean="0">
                <a:latin typeface="Arial"/>
                <a:cs typeface="Arial"/>
              </a:rPr>
              <a:t>RadLex ontology class</a:t>
            </a:r>
          </a:p>
        </p:txBody>
      </p:sp>
      <p:cxnSp>
        <p:nvCxnSpPr>
          <p:cNvPr id="13" name="Straight Arrow Connector 12"/>
          <p:cNvCxnSpPr>
            <a:stCxn id="12" idx="3"/>
            <a:endCxn id="14" idx="1"/>
          </p:cNvCxnSpPr>
          <p:nvPr/>
        </p:nvCxnSpPr>
        <p:spPr>
          <a:xfrm>
            <a:off x="6515100" y="2304476"/>
            <a:ext cx="39370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6908800" y="1700496"/>
            <a:ext cx="2112264" cy="120796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smtClean="0"/>
              <a:t>Report information extraction tool</a:t>
            </a:r>
            <a:endParaRPr lang="en-US" sz="2000" b="1" dirty="0"/>
          </a:p>
        </p:txBody>
      </p:sp>
      <p:cxnSp>
        <p:nvCxnSpPr>
          <p:cNvPr id="15" name="Straight Arrow Connector 14"/>
          <p:cNvCxnSpPr/>
          <p:nvPr/>
        </p:nvCxnSpPr>
        <p:spPr>
          <a:xfrm>
            <a:off x="2345892" y="5200147"/>
            <a:ext cx="526788" cy="1960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67708" y="4571047"/>
            <a:ext cx="3313692" cy="1566473"/>
            <a:chOff x="440838" y="4634548"/>
            <a:chExt cx="4543084" cy="2077511"/>
          </a:xfrm>
        </p:grpSpPr>
        <p:sp>
          <p:nvSpPr>
            <p:cNvPr id="17" name="Wave 16"/>
            <p:cNvSpPr/>
            <p:nvPr/>
          </p:nvSpPr>
          <p:spPr>
            <a:xfrm rot="5400000">
              <a:off x="1235846" y="4035714"/>
              <a:ext cx="1639200" cy="2836867"/>
            </a:xfrm>
            <a:prstGeom prst="wave">
              <a:avLst>
                <a:gd name="adj1" fmla="val 6250"/>
                <a:gd name="adj2" fmla="val -631"/>
              </a:avLst>
            </a:prstGeom>
            <a:solidFill>
              <a:schemeClr val="bg1">
                <a:lumMod val="8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b="1" dirty="0">
                <a:solidFill>
                  <a:schemeClr val="bg1">
                    <a:lumMod val="95000"/>
                  </a:schemeClr>
                </a:solidFill>
              </a:endParaRPr>
            </a:p>
          </p:txBody>
        </p:sp>
        <p:sp>
          <p:nvSpPr>
            <p:cNvPr id="18" name="TextBox 17"/>
            <p:cNvSpPr txBox="1"/>
            <p:nvPr/>
          </p:nvSpPr>
          <p:spPr>
            <a:xfrm>
              <a:off x="440838" y="6263057"/>
              <a:ext cx="4543084" cy="449002"/>
            </a:xfrm>
            <a:prstGeom prst="rect">
              <a:avLst/>
            </a:prstGeom>
            <a:solidFill>
              <a:srgbClr val="404040"/>
            </a:solidFill>
          </p:spPr>
          <p:txBody>
            <a:bodyPr wrap="square" rtlCol="0">
              <a:spAutoFit/>
            </a:bodyPr>
            <a:lstStyle/>
            <a:p>
              <a:r>
                <a:rPr lang="en-US" sz="1600" b="1" dirty="0" err="1" smtClean="0">
                  <a:solidFill>
                    <a:srgbClr val="FEFEDB"/>
                  </a:solidFill>
                </a:rPr>
                <a:t>Unannotated</a:t>
              </a:r>
              <a:r>
                <a:rPr lang="en-US" sz="1600" b="1" dirty="0" smtClean="0">
                  <a:solidFill>
                    <a:srgbClr val="FEFEDB"/>
                  </a:solidFill>
                </a:rPr>
                <a:t> radiology reports</a:t>
              </a:r>
              <a:endParaRPr lang="en-US" sz="1600" b="1" dirty="0">
                <a:solidFill>
                  <a:srgbClr val="FEFEDB"/>
                </a:solidFill>
              </a:endParaRPr>
            </a:p>
          </p:txBody>
        </p:sp>
        <p:sp>
          <p:nvSpPr>
            <p:cNvPr id="19" name="Rectangle 18"/>
            <p:cNvSpPr/>
            <p:nvPr/>
          </p:nvSpPr>
          <p:spPr>
            <a:xfrm>
              <a:off x="900457" y="4677774"/>
              <a:ext cx="2416717" cy="1551099"/>
            </a:xfrm>
            <a:prstGeom prst="rect">
              <a:avLst/>
            </a:prstGeom>
          </p:spPr>
          <p:txBody>
            <a:bodyPr wrap="square">
              <a:spAutoFit/>
            </a:bodyPr>
            <a:lstStyle/>
            <a:p>
              <a:r>
                <a:rPr lang="en-US" sz="1400" b="1" i="1" dirty="0" smtClean="0">
                  <a:solidFill>
                    <a:srgbClr val="000000"/>
                  </a:solidFill>
                </a:rPr>
                <a:t>“A 1cm calcified mass probably is present in the anterior right upper lobe”</a:t>
              </a:r>
              <a:endParaRPr lang="en-US" sz="1400" b="1" dirty="0">
                <a:solidFill>
                  <a:srgbClr val="000000"/>
                </a:solidFill>
              </a:endParaRPr>
            </a:p>
          </p:txBody>
        </p:sp>
      </p:grpSp>
      <p:cxnSp>
        <p:nvCxnSpPr>
          <p:cNvPr id="20" name="Straight Connector 19"/>
          <p:cNvCxnSpPr/>
          <p:nvPr/>
        </p:nvCxnSpPr>
        <p:spPr>
          <a:xfrm>
            <a:off x="347419" y="4315911"/>
            <a:ext cx="8449162" cy="0"/>
          </a:xfrm>
          <a:prstGeom prst="line">
            <a:avLst/>
          </a:prstGeom>
          <a:ln w="101600">
            <a:solidFill>
              <a:schemeClr val="bg1">
                <a:lumMod val="50000"/>
              </a:schemeClr>
            </a:solidFill>
            <a:prstDash val="sysDash"/>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5029200" y="4603690"/>
            <a:ext cx="3886199" cy="1580518"/>
            <a:chOff x="6461760" y="4608338"/>
            <a:chExt cx="3886199" cy="1580518"/>
          </a:xfrm>
        </p:grpSpPr>
        <p:cxnSp>
          <p:nvCxnSpPr>
            <p:cNvPr id="24" name="Straight Arrow Connector 23"/>
            <p:cNvCxnSpPr/>
            <p:nvPr/>
          </p:nvCxnSpPr>
          <p:spPr>
            <a:xfrm>
              <a:off x="6461760" y="5204795"/>
              <a:ext cx="863600" cy="19602"/>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325360" y="4608338"/>
              <a:ext cx="3022599" cy="1580518"/>
            </a:xfrm>
            <a:prstGeom prst="rect">
              <a:avLst/>
            </a:prstGeom>
            <a:ln>
              <a:solidFill>
                <a:schemeClr val="accent6"/>
              </a:solidFill>
            </a:ln>
          </p:spPr>
          <p:style>
            <a:lnRef idx="2">
              <a:schemeClr val="accent4"/>
            </a:lnRef>
            <a:fillRef idx="1">
              <a:schemeClr val="lt1"/>
            </a:fillRef>
            <a:effectRef idx="0">
              <a:schemeClr val="accent4"/>
            </a:effectRef>
            <a:fontRef idx="minor">
              <a:schemeClr val="dk1"/>
            </a:fontRef>
          </p:style>
          <p:txBody>
            <a:bodyPr rtlCol="0" anchor="ctr"/>
            <a:lstStyle/>
            <a:p>
              <a:r>
                <a:rPr lang="en-US" sz="1500" b="1" dirty="0" smtClean="0">
                  <a:solidFill>
                    <a:schemeClr val="accent6"/>
                  </a:solidFill>
                </a:rPr>
                <a:t>Anatomy: “right upper lobe”</a:t>
              </a:r>
            </a:p>
            <a:p>
              <a:r>
                <a:rPr lang="en-US" sz="1500" b="1" dirty="0" smtClean="0">
                  <a:solidFill>
                    <a:schemeClr val="accent6"/>
                  </a:solidFill>
                </a:rPr>
                <a:t>Anatomy modifier: “anterior”</a:t>
              </a:r>
            </a:p>
            <a:p>
              <a:r>
                <a:rPr lang="en-US" sz="1500" b="1" dirty="0" smtClean="0">
                  <a:solidFill>
                    <a:schemeClr val="accent6"/>
                  </a:solidFill>
                </a:rPr>
                <a:t>Observation: “mass”</a:t>
              </a:r>
            </a:p>
            <a:p>
              <a:r>
                <a:rPr lang="en-US" sz="1500" b="1" dirty="0" smtClean="0">
                  <a:solidFill>
                    <a:schemeClr val="accent6"/>
                  </a:solidFill>
                </a:rPr>
                <a:t>Observation modifiers: “calcified”, “1cm”</a:t>
              </a:r>
            </a:p>
            <a:p>
              <a:r>
                <a:rPr lang="en-US" sz="1500" b="1" dirty="0" smtClean="0">
                  <a:solidFill>
                    <a:schemeClr val="accent6"/>
                  </a:solidFill>
                </a:rPr>
                <a:t>Uncertainty: “probably is present”</a:t>
              </a:r>
              <a:endParaRPr lang="en-US" sz="1500" b="1" dirty="0">
                <a:solidFill>
                  <a:schemeClr val="accent6"/>
                </a:solidFill>
              </a:endParaRPr>
            </a:p>
          </p:txBody>
        </p:sp>
      </p:grpSp>
      <p:cxnSp>
        <p:nvCxnSpPr>
          <p:cNvPr id="30" name="Straight Arrow Connector 29"/>
          <p:cNvCxnSpPr>
            <a:stCxn id="9" idx="3"/>
          </p:cNvCxnSpPr>
          <p:nvPr/>
        </p:nvCxnSpPr>
        <p:spPr>
          <a:xfrm flipV="1">
            <a:off x="3402015" y="2527300"/>
            <a:ext cx="401280" cy="53774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894224" y="3301064"/>
            <a:ext cx="2451625" cy="369332"/>
          </a:xfrm>
          <a:prstGeom prst="rect">
            <a:avLst/>
          </a:prstGeom>
          <a:noFill/>
        </p:spPr>
        <p:txBody>
          <a:bodyPr wrap="none" rtlCol="0">
            <a:spAutoFit/>
          </a:bodyPr>
          <a:lstStyle/>
          <a:p>
            <a:r>
              <a:rPr lang="en-US" dirty="0" smtClean="0">
                <a:solidFill>
                  <a:srgbClr val="FEFEDB"/>
                </a:solidFill>
                <a:latin typeface="Arial"/>
                <a:cs typeface="Arial"/>
              </a:rPr>
              <a:t>Machine learning/NLP</a:t>
            </a:r>
            <a:endParaRPr lang="en-US" dirty="0">
              <a:solidFill>
                <a:srgbClr val="FEFEDB"/>
              </a:solidFill>
              <a:latin typeface="Arial"/>
              <a:cs typeface="Arial"/>
            </a:endParaRPr>
          </a:p>
        </p:txBody>
      </p:sp>
      <p:sp>
        <p:nvSpPr>
          <p:cNvPr id="40" name="TextBox 39"/>
          <p:cNvSpPr txBox="1"/>
          <p:nvPr/>
        </p:nvSpPr>
        <p:spPr>
          <a:xfrm>
            <a:off x="1758140" y="6149167"/>
            <a:ext cx="4888306" cy="595548"/>
          </a:xfrm>
          <a:prstGeom prst="rect">
            <a:avLst/>
          </a:prstGeom>
          <a:solidFill>
            <a:srgbClr val="404040"/>
          </a:solidFill>
          <a:ln>
            <a:solidFill>
              <a:schemeClr val="accent6"/>
            </a:solidFill>
          </a:ln>
        </p:spPr>
        <p:txBody>
          <a:bodyPr wrap="square" rtlCol="0">
            <a:spAutoFit/>
          </a:bodyPr>
          <a:lstStyle/>
          <a:p>
            <a:pPr algn="ctr">
              <a:lnSpc>
                <a:spcPct val="90000"/>
              </a:lnSpc>
            </a:pPr>
            <a:r>
              <a:rPr lang="en-US" b="1" dirty="0" smtClean="0">
                <a:solidFill>
                  <a:srgbClr val="00FF00"/>
                </a:solidFill>
              </a:rPr>
              <a:t>Information linkage, summarization</a:t>
            </a:r>
          </a:p>
          <a:p>
            <a:pPr algn="ctr">
              <a:lnSpc>
                <a:spcPct val="90000"/>
              </a:lnSpc>
            </a:pPr>
            <a:r>
              <a:rPr lang="en-US" b="1" dirty="0" smtClean="0">
                <a:solidFill>
                  <a:srgbClr val="00FF00"/>
                </a:solidFill>
              </a:rPr>
              <a:t>real-time decision support for radiologists</a:t>
            </a:r>
            <a:endParaRPr lang="en-US" b="1" dirty="0">
              <a:solidFill>
                <a:srgbClr val="00FF00"/>
              </a:solidFill>
            </a:endParaRPr>
          </a:p>
        </p:txBody>
      </p:sp>
    </p:spTree>
    <p:extLst>
      <p:ext uri="{BB962C8B-B14F-4D97-AF65-F5344CB8AC3E}">
        <p14:creationId xmlns:p14="http://schemas.microsoft.com/office/powerpoint/2010/main" val="2739176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05556E-6 1.11111E-6 L -0.43768 0.42292 " pathEditMode="relative" rAng="0" ptsTypes="AA">
                                      <p:cBhvr>
                                        <p:cTn id="6" dur="2000" fill="hold"/>
                                        <p:tgtEl>
                                          <p:spTgt spid="14"/>
                                        </p:tgtEl>
                                        <p:attrNameLst>
                                          <p:attrName>ppt_x</p:attrName>
                                          <p:attrName>ppt_y</p:attrName>
                                        </p:attrNameLst>
                                      </p:cBhvr>
                                      <p:rCtr x="-21892" y="21134"/>
                                    </p:animMotion>
                                  </p:childTnLst>
                                </p:cTn>
                              </p:par>
                            </p:childTnLst>
                          </p:cTn>
                        </p:par>
                        <p:par>
                          <p:cTn id="7" fill="hold">
                            <p:stCondLst>
                              <p:cond delay="2000"/>
                            </p:stCondLst>
                            <p:childTnLst>
                              <p:par>
                                <p:cTn id="8" presetID="22" presetClass="entr" presetSubtype="8"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2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3000"/>
                            </p:stCondLst>
                            <p:childTnLst>
                              <p:par>
                                <p:cTn id="16" presetID="2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500"/>
                                        <p:tgtEl>
                                          <p:spTgt spid="22"/>
                                        </p:tgtEl>
                                      </p:cBhvr>
                                    </p:animEffect>
                                  </p:childTnLst>
                                </p:cTn>
                              </p:par>
                            </p:childTnLst>
                          </p:cTn>
                        </p:par>
                        <p:par>
                          <p:cTn id="19" fill="hold">
                            <p:stCondLst>
                              <p:cond delay="3500"/>
                            </p:stCondLst>
                            <p:childTnLst>
                              <p:par>
                                <p:cTn id="20" presetID="22" presetClass="entr" presetSubtype="1" fill="hold" grpId="1"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9-13 at 3.51.57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5349"/>
            <a:ext cx="9144000" cy="4952651"/>
          </a:xfrm>
          <a:prstGeom prst="rect">
            <a:avLst/>
          </a:prstGeom>
        </p:spPr>
      </p:pic>
      <p:sp>
        <p:nvSpPr>
          <p:cNvPr id="10" name="Rectangle 9"/>
          <p:cNvSpPr/>
          <p:nvPr/>
        </p:nvSpPr>
        <p:spPr>
          <a:xfrm>
            <a:off x="144311" y="2644014"/>
            <a:ext cx="2654604" cy="260169"/>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Screen Shot 2015-09-13 at 3.50.48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1936376"/>
          </a:xfrm>
          <a:prstGeom prst="rect">
            <a:avLst/>
          </a:prstGeom>
        </p:spPr>
      </p:pic>
      <p:sp>
        <p:nvSpPr>
          <p:cNvPr id="85" name="TextBox 84"/>
          <p:cNvSpPr txBox="1"/>
          <p:nvPr/>
        </p:nvSpPr>
        <p:spPr>
          <a:xfrm>
            <a:off x="4842041" y="1307214"/>
            <a:ext cx="1474232" cy="461665"/>
          </a:xfrm>
          <a:prstGeom prst="rect">
            <a:avLst/>
          </a:prstGeom>
          <a:noFill/>
        </p:spPr>
        <p:txBody>
          <a:bodyPr wrap="none" rtlCol="0">
            <a:spAutoFit/>
          </a:bodyPr>
          <a:lstStyle/>
          <a:p>
            <a:r>
              <a:rPr lang="en-US" sz="2400" b="1" dirty="0" smtClean="0"/>
              <a:t>Nov. 2014</a:t>
            </a:r>
            <a:endParaRPr lang="en-US" sz="2400" b="1" dirty="0"/>
          </a:p>
        </p:txBody>
      </p:sp>
      <p:sp>
        <p:nvSpPr>
          <p:cNvPr id="16" name="Rectangle 15"/>
          <p:cNvSpPr/>
          <p:nvPr/>
        </p:nvSpPr>
        <p:spPr>
          <a:xfrm>
            <a:off x="4066349" y="2904183"/>
            <a:ext cx="1725626" cy="260169"/>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069280" y="2653403"/>
            <a:ext cx="990793" cy="260169"/>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722250" y="1584213"/>
            <a:ext cx="2341293" cy="369332"/>
          </a:xfrm>
          <a:prstGeom prst="rect">
            <a:avLst/>
          </a:prstGeom>
          <a:noFill/>
        </p:spPr>
        <p:txBody>
          <a:bodyPr wrap="none" rtlCol="0">
            <a:spAutoFit/>
          </a:bodyPr>
          <a:lstStyle/>
          <a:p>
            <a:r>
              <a:rPr lang="en-US" b="1" i="1" dirty="0">
                <a:solidFill>
                  <a:srgbClr val="FF0000"/>
                </a:solidFill>
              </a:rPr>
              <a:t>Martin Epstein </a:t>
            </a:r>
            <a:r>
              <a:rPr lang="en-US" b="1" i="1" dirty="0" smtClean="0">
                <a:solidFill>
                  <a:srgbClr val="FF0000"/>
                </a:solidFill>
              </a:rPr>
              <a:t>Award</a:t>
            </a:r>
            <a:endParaRPr lang="en-US" b="1" i="1" dirty="0">
              <a:solidFill>
                <a:srgbClr val="FF0000"/>
              </a:solidFill>
            </a:endParaRPr>
          </a:p>
        </p:txBody>
      </p:sp>
    </p:spTree>
    <p:extLst>
      <p:ext uri="{BB962C8B-B14F-4D97-AF65-F5344CB8AC3E}">
        <p14:creationId xmlns:p14="http://schemas.microsoft.com/office/powerpoint/2010/main" val="10704321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itle 1"/>
          <p:cNvSpPr>
            <a:spLocks noGrp="1"/>
          </p:cNvSpPr>
          <p:nvPr>
            <p:ph type="title"/>
          </p:nvPr>
        </p:nvSpPr>
        <p:spPr>
          <a:xfrm>
            <a:off x="0" y="385542"/>
            <a:ext cx="9144000" cy="826621"/>
          </a:xfrm>
        </p:spPr>
        <p:txBody>
          <a:bodyPr>
            <a:normAutofit fontScale="90000"/>
          </a:bodyPr>
          <a:lstStyle/>
          <a:p>
            <a:r>
              <a:rPr lang="en-US" sz="3600" dirty="0" smtClean="0">
                <a:solidFill>
                  <a:srgbClr val="FFFF00"/>
                </a:solidFill>
                <a:latin typeface="Arial"/>
                <a:cs typeface="Arial"/>
              </a:rPr>
              <a:t>Cloud-based Quantitative Feature Pipeline</a:t>
            </a:r>
            <a:br>
              <a:rPr lang="en-US" sz="3600" dirty="0" smtClean="0">
                <a:solidFill>
                  <a:srgbClr val="FFFF00"/>
                </a:solidFill>
                <a:latin typeface="Arial"/>
                <a:cs typeface="Arial"/>
              </a:rPr>
            </a:br>
            <a:r>
              <a:rPr lang="en-US" sz="2200" i="1" dirty="0" smtClean="0">
                <a:solidFill>
                  <a:srgbClr val="00FF00"/>
                </a:solidFill>
                <a:latin typeface="Arial"/>
                <a:cs typeface="Arial"/>
              </a:rPr>
              <a:t>Napel &amp; Rubin Labs U01 </a:t>
            </a:r>
            <a:r>
              <a:rPr lang="en-US" sz="2200" i="1" dirty="0">
                <a:solidFill>
                  <a:srgbClr val="00FF00"/>
                </a:solidFill>
                <a:latin typeface="Arial"/>
                <a:cs typeface="Arial"/>
              </a:rPr>
              <a:t>CA187947 </a:t>
            </a:r>
            <a:r>
              <a:rPr lang="en-US" sz="3200" dirty="0">
                <a:latin typeface="Arial"/>
                <a:cs typeface="Arial"/>
              </a:rPr>
              <a:t/>
            </a:r>
            <a:br>
              <a:rPr lang="en-US" sz="3200" dirty="0">
                <a:latin typeface="Arial"/>
                <a:cs typeface="Arial"/>
              </a:rPr>
            </a:br>
            <a:endParaRPr lang="en-US" sz="3600" dirty="0">
              <a:solidFill>
                <a:srgbClr val="FFFF00"/>
              </a:solidFill>
              <a:latin typeface="Arial"/>
              <a:cs typeface="Arial"/>
            </a:endParaRPr>
          </a:p>
        </p:txBody>
      </p:sp>
      <p:pic>
        <p:nvPicPr>
          <p:cNvPr id="2" name="Picture 1" descr="Screen Shot 2015-09-15 at 1.35.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8891" y="1087075"/>
            <a:ext cx="6734557" cy="5456855"/>
          </a:xfrm>
          <a:prstGeom prst="rect">
            <a:avLst/>
          </a:prstGeom>
        </p:spPr>
      </p:pic>
    </p:spTree>
    <p:extLst>
      <p:ext uri="{BB962C8B-B14F-4D97-AF65-F5344CB8AC3E}">
        <p14:creationId xmlns:p14="http://schemas.microsoft.com/office/powerpoint/2010/main" val="39777649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descr="Screen Shot 2015-09-13 at 2.56.46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60"/>
            <a:ext cx="9144000" cy="2274106"/>
          </a:xfrm>
          <a:prstGeom prst="rect">
            <a:avLst/>
          </a:prstGeom>
        </p:spPr>
      </p:pic>
      <p:pic>
        <p:nvPicPr>
          <p:cNvPr id="83" name="Picture 82" descr="Screen Shot 2015-09-13 at 2.59.09 PM.jpg"/>
          <p:cNvPicPr>
            <a:picLocks noChangeAspect="1"/>
          </p:cNvPicPr>
          <p:nvPr/>
        </p:nvPicPr>
        <p:blipFill rotWithShape="1">
          <a:blip r:embed="rId4">
            <a:extLst>
              <a:ext uri="{28A0092B-C50C-407E-A947-70E740481C1C}">
                <a14:useLocalDpi xmlns:a14="http://schemas.microsoft.com/office/drawing/2010/main" val="0"/>
              </a:ext>
            </a:extLst>
          </a:blip>
          <a:srcRect b="36998"/>
          <a:stretch/>
        </p:blipFill>
        <p:spPr>
          <a:xfrm>
            <a:off x="88393" y="2237246"/>
            <a:ext cx="8967214" cy="4620754"/>
          </a:xfrm>
          <a:prstGeom prst="rect">
            <a:avLst/>
          </a:prstGeom>
          <a:ln>
            <a:solidFill>
              <a:srgbClr val="FF0000"/>
            </a:solidFill>
          </a:ln>
          <a:effectLst/>
        </p:spPr>
      </p:pic>
      <p:sp>
        <p:nvSpPr>
          <p:cNvPr id="85" name="TextBox 84"/>
          <p:cNvSpPr txBox="1"/>
          <p:nvPr/>
        </p:nvSpPr>
        <p:spPr>
          <a:xfrm>
            <a:off x="7248058" y="2673351"/>
            <a:ext cx="1739929" cy="461665"/>
          </a:xfrm>
          <a:prstGeom prst="rect">
            <a:avLst/>
          </a:prstGeom>
          <a:noFill/>
        </p:spPr>
        <p:txBody>
          <a:bodyPr wrap="none" rtlCol="0">
            <a:spAutoFit/>
          </a:bodyPr>
          <a:lstStyle/>
          <a:p>
            <a:r>
              <a:rPr lang="en-US" sz="2400" b="1" dirty="0" smtClean="0"/>
              <a:t>Sept 7, 2015</a:t>
            </a:r>
            <a:endParaRPr lang="en-US" sz="2400" b="1" dirty="0"/>
          </a:p>
        </p:txBody>
      </p:sp>
      <p:sp>
        <p:nvSpPr>
          <p:cNvPr id="86" name="Rectangle 85"/>
          <p:cNvSpPr/>
          <p:nvPr/>
        </p:nvSpPr>
        <p:spPr>
          <a:xfrm>
            <a:off x="5727260" y="4789073"/>
            <a:ext cx="2111321" cy="24821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ectangle 86"/>
          <p:cNvSpPr/>
          <p:nvPr/>
        </p:nvSpPr>
        <p:spPr>
          <a:xfrm>
            <a:off x="3088834" y="5037290"/>
            <a:ext cx="3099519" cy="24821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ectangle 87"/>
          <p:cNvSpPr/>
          <p:nvPr/>
        </p:nvSpPr>
        <p:spPr>
          <a:xfrm>
            <a:off x="2158559" y="5289731"/>
            <a:ext cx="1700061" cy="24821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423360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5103"/>
            <a:ext cx="9144000" cy="68151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1439" y="360035"/>
            <a:ext cx="9162515" cy="6480197"/>
            <a:chOff x="1587" y="396872"/>
            <a:chExt cx="10101036" cy="7143217"/>
          </a:xfrm>
        </p:grpSpPr>
        <p:pic>
          <p:nvPicPr>
            <p:cNvPr id="39" name="Picture 38"/>
            <p:cNvPicPr/>
            <p:nvPr/>
          </p:nvPicPr>
          <p:blipFill>
            <a:blip r:embed="rId3"/>
            <a:stretch>
              <a:fillRect/>
            </a:stretch>
          </p:blipFill>
          <p:spPr>
            <a:xfrm>
              <a:off x="163512" y="579436"/>
              <a:ext cx="5163770" cy="6843763"/>
            </a:xfrm>
            <a:prstGeom prst="rect">
              <a:avLst/>
            </a:prstGeom>
            <a:ln>
              <a:noFill/>
            </a:ln>
          </p:spPr>
        </p:pic>
        <p:pic>
          <p:nvPicPr>
            <p:cNvPr id="40" name="Picture 39"/>
            <p:cNvPicPr/>
            <p:nvPr/>
          </p:nvPicPr>
          <p:blipFill>
            <a:blip r:embed="rId4"/>
            <a:srcRect t="10079" r="5039"/>
            <a:stretch>
              <a:fillRect/>
            </a:stretch>
          </p:blipFill>
          <p:spPr>
            <a:xfrm>
              <a:off x="5518869" y="396872"/>
              <a:ext cx="4583754" cy="4340320"/>
            </a:xfrm>
            <a:prstGeom prst="rect">
              <a:avLst/>
            </a:prstGeom>
            <a:ln>
              <a:noFill/>
            </a:ln>
          </p:spPr>
        </p:pic>
        <p:pic>
          <p:nvPicPr>
            <p:cNvPr id="41" name="Picture 40"/>
            <p:cNvPicPr/>
            <p:nvPr/>
          </p:nvPicPr>
          <p:blipFill rotWithShape="1">
            <a:blip r:embed="rId5"/>
            <a:srcRect t="12211" b="8178"/>
            <a:stretch/>
          </p:blipFill>
          <p:spPr>
            <a:xfrm>
              <a:off x="6248626" y="4694237"/>
              <a:ext cx="3846974" cy="2845852"/>
            </a:xfrm>
            <a:prstGeom prst="rect">
              <a:avLst/>
            </a:prstGeom>
            <a:ln>
              <a:noFill/>
            </a:ln>
          </p:spPr>
        </p:pic>
        <p:sp>
          <p:nvSpPr>
            <p:cNvPr id="3" name="Rectangle 2"/>
            <p:cNvSpPr/>
            <p:nvPr/>
          </p:nvSpPr>
          <p:spPr>
            <a:xfrm>
              <a:off x="77787" y="579436"/>
              <a:ext cx="390525" cy="228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87" y="3170237"/>
              <a:ext cx="390525" cy="228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21312" y="503237"/>
              <a:ext cx="390525" cy="228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135312" y="5390920"/>
              <a:ext cx="390525" cy="228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3134" y="960437"/>
              <a:ext cx="359095" cy="407120"/>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152853" y="5021589"/>
              <a:ext cx="346227" cy="407120"/>
            </a:xfrm>
            <a:prstGeom prst="rect">
              <a:avLst/>
            </a:prstGeom>
            <a:noFill/>
          </p:spPr>
          <p:txBody>
            <a:bodyPr wrap="none" rtlCol="0">
              <a:spAutoFit/>
            </a:bodyPr>
            <a:lstStyle/>
            <a:p>
              <a:r>
                <a:rPr lang="en-US" b="1" dirty="0"/>
                <a:t>B</a:t>
              </a:r>
            </a:p>
          </p:txBody>
        </p:sp>
        <p:sp>
          <p:nvSpPr>
            <p:cNvPr id="13" name="TextBox 12"/>
            <p:cNvSpPr txBox="1"/>
            <p:nvPr/>
          </p:nvSpPr>
          <p:spPr>
            <a:xfrm>
              <a:off x="5421312" y="895905"/>
              <a:ext cx="338275" cy="407120"/>
            </a:xfrm>
            <a:prstGeom prst="rect">
              <a:avLst/>
            </a:prstGeom>
            <a:noFill/>
          </p:spPr>
          <p:txBody>
            <a:bodyPr wrap="none" rtlCol="0">
              <a:spAutoFit/>
            </a:bodyPr>
            <a:lstStyle/>
            <a:p>
              <a:r>
                <a:rPr lang="en-US" b="1" dirty="0"/>
                <a:t>C</a:t>
              </a:r>
            </a:p>
          </p:txBody>
        </p:sp>
        <p:sp>
          <p:nvSpPr>
            <p:cNvPr id="14" name="TextBox 13"/>
            <p:cNvSpPr txBox="1"/>
            <p:nvPr/>
          </p:nvSpPr>
          <p:spPr>
            <a:xfrm>
              <a:off x="5835195" y="4552526"/>
              <a:ext cx="363996" cy="407120"/>
            </a:xfrm>
            <a:prstGeom prst="rect">
              <a:avLst/>
            </a:prstGeom>
            <a:noFill/>
          </p:spPr>
          <p:txBody>
            <a:bodyPr wrap="none" rtlCol="0">
              <a:spAutoFit/>
            </a:bodyPr>
            <a:lstStyle/>
            <a:p>
              <a:r>
                <a:rPr lang="en-US" b="1" dirty="0"/>
                <a:t>D</a:t>
              </a:r>
            </a:p>
          </p:txBody>
        </p:sp>
      </p:grpSp>
      <p:sp>
        <p:nvSpPr>
          <p:cNvPr id="2" name="Rectangle 1"/>
          <p:cNvSpPr/>
          <p:nvPr/>
        </p:nvSpPr>
        <p:spPr>
          <a:xfrm>
            <a:off x="1440" y="25103"/>
            <a:ext cx="9142560" cy="637754"/>
          </a:xfrm>
          <a:prstGeom prst="rect">
            <a:avLst/>
          </a:prstGeom>
        </p:spPr>
        <p:txBody>
          <a:bodyPr wrap="square" lIns="82945" tIns="41473" rIns="82945" bIns="41473">
            <a:spAutoFit/>
          </a:bodyPr>
          <a:lstStyle/>
          <a:p>
            <a:pPr algn="ctr"/>
            <a:r>
              <a:rPr lang="en-US" b="1" dirty="0"/>
              <a:t>Pathology Image Analysis Reveals Gender Subtypes Affecting Patient Survival in </a:t>
            </a:r>
            <a:r>
              <a:rPr lang="en-US" b="1" dirty="0" smtClean="0"/>
              <a:t>Gliomas</a:t>
            </a:r>
          </a:p>
          <a:p>
            <a:r>
              <a:rPr lang="en-US" b="1" dirty="0" smtClean="0"/>
              <a:t>				                      </a:t>
            </a:r>
            <a:r>
              <a:rPr lang="en-US" b="1" dirty="0"/>
              <a:t> </a:t>
            </a:r>
            <a:r>
              <a:rPr lang="en-US" b="1" dirty="0" smtClean="0"/>
              <a:t>                                                          Jocelyn Barker, Rubin Lab</a:t>
            </a:r>
            <a:endParaRPr lang="en-US" b="1" dirty="0"/>
          </a:p>
        </p:txBody>
      </p:sp>
    </p:spTree>
    <p:extLst>
      <p:ext uri="{BB962C8B-B14F-4D97-AF65-F5344CB8AC3E}">
        <p14:creationId xmlns:p14="http://schemas.microsoft.com/office/powerpoint/2010/main" val="5495299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p:txBody>
          <a:bodyPr/>
          <a:lstStyle/>
          <a:p>
            <a:endParaRPr lang="en-US"/>
          </a:p>
        </p:txBody>
      </p:sp>
      <p:pic>
        <p:nvPicPr>
          <p:cNvPr id="96258" name="Picture 2"/>
          <p:cNvPicPr>
            <a:picLocks noChangeAspect="1" noChangeArrowheads="1"/>
          </p:cNvPicPr>
          <p:nvPr/>
        </p:nvPicPr>
        <p:blipFill>
          <a:blip r:embed="rId2" cstate="print"/>
          <a:srcRect/>
          <a:stretch>
            <a:fillRect/>
          </a:stretch>
        </p:blipFill>
        <p:spPr bwMode="auto">
          <a:xfrm>
            <a:off x="284191" y="0"/>
            <a:ext cx="8595360" cy="6158833"/>
          </a:xfrm>
          <a:prstGeom prst="rect">
            <a:avLst/>
          </a:prstGeom>
          <a:noFill/>
          <a:ln w="9525">
            <a:noFill/>
            <a:miter lim="800000"/>
            <a:headEnd/>
            <a:tailEnd/>
          </a:ln>
        </p:spPr>
      </p:pic>
      <p:sp>
        <p:nvSpPr>
          <p:cNvPr id="5" name="TextBox 4"/>
          <p:cNvSpPr txBox="1"/>
          <p:nvPr/>
        </p:nvSpPr>
        <p:spPr>
          <a:xfrm>
            <a:off x="1019875" y="6376809"/>
            <a:ext cx="6710885" cy="369332"/>
          </a:xfrm>
          <a:prstGeom prst="rect">
            <a:avLst/>
          </a:prstGeom>
          <a:noFill/>
        </p:spPr>
        <p:txBody>
          <a:bodyPr wrap="square" rtlCol="0">
            <a:spAutoFit/>
          </a:bodyPr>
          <a:lstStyle/>
          <a:p>
            <a:r>
              <a:rPr lang="en-US" dirty="0" smtClean="0">
                <a:solidFill>
                  <a:schemeClr val="bg1"/>
                </a:solidFill>
              </a:rPr>
              <a:t>Gentles et al., Nature Medicine 2015. </a:t>
            </a:r>
            <a:endParaRPr lang="en-US" dirty="0">
              <a:solidFill>
                <a:schemeClr val="bg1"/>
              </a:solidFill>
            </a:endParaRPr>
          </a:p>
        </p:txBody>
      </p:sp>
    </p:spTree>
    <p:extLst>
      <p:ext uri="{BB962C8B-B14F-4D97-AF65-F5344CB8AC3E}">
        <p14:creationId xmlns:p14="http://schemas.microsoft.com/office/powerpoint/2010/main" val="8752440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7938"/>
            <a:ext cx="8229600" cy="1143000"/>
          </a:xfrm>
        </p:spPr>
        <p:txBody>
          <a:bodyPr/>
          <a:lstStyle/>
          <a:p>
            <a:r>
              <a:rPr lang="en-US" b="1" dirty="0" smtClean="0">
                <a:solidFill>
                  <a:srgbClr val="FFFF00"/>
                </a:solidFill>
                <a:latin typeface="Arial"/>
                <a:cs typeface="Arial"/>
              </a:rPr>
              <a:t>Next Steps for IBIIS</a:t>
            </a:r>
            <a:endParaRPr lang="en-US" b="1" dirty="0">
              <a:solidFill>
                <a:srgbClr val="FFFF00"/>
              </a:solidFill>
              <a:latin typeface="Arial"/>
              <a:cs typeface="Arial"/>
            </a:endParaRPr>
          </a:p>
        </p:txBody>
      </p:sp>
      <p:sp>
        <p:nvSpPr>
          <p:cNvPr id="3" name="Content Placeholder 2"/>
          <p:cNvSpPr>
            <a:spLocks noGrp="1"/>
          </p:cNvSpPr>
          <p:nvPr>
            <p:ph idx="1"/>
          </p:nvPr>
        </p:nvSpPr>
        <p:spPr>
          <a:xfrm>
            <a:off x="228600" y="1150939"/>
            <a:ext cx="8686800" cy="4843462"/>
          </a:xfrm>
        </p:spPr>
        <p:txBody>
          <a:bodyPr>
            <a:noAutofit/>
          </a:bodyPr>
          <a:lstStyle/>
          <a:p>
            <a:pPr>
              <a:lnSpc>
                <a:spcPct val="120000"/>
              </a:lnSpc>
            </a:pPr>
            <a:r>
              <a:rPr lang="en-US" sz="2400" dirty="0" smtClean="0">
                <a:solidFill>
                  <a:srgbClr val="FEFEDB"/>
                </a:solidFill>
                <a:latin typeface="Arial"/>
                <a:cs typeface="Arial"/>
              </a:rPr>
              <a:t>Expand IBIIS faculty/activities</a:t>
            </a:r>
          </a:p>
          <a:p>
            <a:pPr lvl="1">
              <a:lnSpc>
                <a:spcPct val="120000"/>
              </a:lnSpc>
              <a:buFont typeface="Arial"/>
              <a:buChar char="•"/>
            </a:pPr>
            <a:r>
              <a:rPr lang="en-US" sz="2400" dirty="0" smtClean="0">
                <a:solidFill>
                  <a:srgbClr val="FEFEDB"/>
                </a:solidFill>
                <a:latin typeface="Arial"/>
                <a:cs typeface="Arial"/>
              </a:rPr>
              <a:t>Core faculty</a:t>
            </a:r>
          </a:p>
          <a:p>
            <a:pPr lvl="1">
              <a:lnSpc>
                <a:spcPct val="120000"/>
              </a:lnSpc>
              <a:buFont typeface="Arial"/>
              <a:buChar char="•"/>
            </a:pPr>
            <a:r>
              <a:rPr lang="en-US" sz="2400" dirty="0" smtClean="0">
                <a:solidFill>
                  <a:srgbClr val="FEFEDB"/>
                </a:solidFill>
                <a:latin typeface="Arial"/>
                <a:cs typeface="Arial"/>
              </a:rPr>
              <a:t>Affiliated faculty</a:t>
            </a:r>
          </a:p>
          <a:p>
            <a:pPr>
              <a:lnSpc>
                <a:spcPct val="120000"/>
              </a:lnSpc>
            </a:pPr>
            <a:r>
              <a:rPr lang="en-US" sz="2400" dirty="0" smtClean="0">
                <a:solidFill>
                  <a:srgbClr val="FEFEDB"/>
                </a:solidFill>
                <a:latin typeface="Arial"/>
                <a:cs typeface="Arial"/>
              </a:rPr>
              <a:t>Seek alliances with:</a:t>
            </a:r>
          </a:p>
          <a:p>
            <a:pPr lvl="1">
              <a:lnSpc>
                <a:spcPct val="120000"/>
              </a:lnSpc>
            </a:pPr>
            <a:r>
              <a:rPr lang="en-US" sz="2400" dirty="0" smtClean="0">
                <a:solidFill>
                  <a:srgbClr val="FEFEDB"/>
                </a:solidFill>
                <a:latin typeface="Arial"/>
                <a:cs typeface="Arial"/>
              </a:rPr>
              <a:t>new Department (Biomedical Data Sciences—Bustamante/</a:t>
            </a:r>
            <a:r>
              <a:rPr lang="en-US" sz="2400" dirty="0" err="1" smtClean="0">
                <a:solidFill>
                  <a:srgbClr val="FEFEDB"/>
                </a:solidFill>
                <a:latin typeface="Arial"/>
                <a:cs typeface="Arial"/>
              </a:rPr>
              <a:t>Lavori</a:t>
            </a:r>
            <a:r>
              <a:rPr lang="en-US" sz="2400" dirty="0" smtClean="0">
                <a:solidFill>
                  <a:srgbClr val="FEFEDB"/>
                </a:solidFill>
                <a:latin typeface="Arial"/>
                <a:cs typeface="Arial"/>
              </a:rPr>
              <a:t>)</a:t>
            </a:r>
          </a:p>
          <a:p>
            <a:pPr lvl="1">
              <a:lnSpc>
                <a:spcPct val="120000"/>
              </a:lnSpc>
            </a:pPr>
            <a:r>
              <a:rPr lang="en-US" sz="2400" dirty="0" smtClean="0">
                <a:solidFill>
                  <a:srgbClr val="FEFEDB"/>
                </a:solidFill>
                <a:latin typeface="Arial"/>
                <a:cs typeface="Arial"/>
              </a:rPr>
              <a:t>Biomedical Data Science Initiative, cross-campus, and part of Data </a:t>
            </a:r>
            <a:r>
              <a:rPr lang="en-US" sz="2400" smtClean="0">
                <a:solidFill>
                  <a:srgbClr val="FEFEDB"/>
                </a:solidFill>
                <a:latin typeface="Arial"/>
                <a:cs typeface="Arial"/>
              </a:rPr>
              <a:t>Sciences@Stanford</a:t>
            </a:r>
            <a:endParaRPr lang="en-US" sz="2400" dirty="0" smtClean="0">
              <a:solidFill>
                <a:srgbClr val="FEFEDB"/>
              </a:solidFill>
              <a:latin typeface="Arial"/>
              <a:cs typeface="Arial"/>
            </a:endParaRPr>
          </a:p>
        </p:txBody>
      </p:sp>
    </p:spTree>
    <p:extLst>
      <p:ext uri="{BB962C8B-B14F-4D97-AF65-F5344CB8AC3E}">
        <p14:creationId xmlns:p14="http://schemas.microsoft.com/office/powerpoint/2010/main" val="42485774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816176"/>
            <a:ext cx="8229600" cy="1143000"/>
          </a:xfrm>
        </p:spPr>
        <p:txBody>
          <a:bodyPr>
            <a:noAutofit/>
          </a:bodyPr>
          <a:lstStyle/>
          <a:p>
            <a:r>
              <a:rPr lang="en-US" sz="4800" b="1" dirty="0" smtClean="0">
                <a:solidFill>
                  <a:srgbClr val="FFFF00"/>
                </a:solidFill>
                <a:latin typeface="Arial"/>
                <a:cs typeface="Arial"/>
              </a:rPr>
              <a:t>Visit Our Posters &amp; </a:t>
            </a:r>
            <a:br>
              <a:rPr lang="en-US" sz="4800" b="1" dirty="0" smtClean="0">
                <a:solidFill>
                  <a:srgbClr val="FFFF00"/>
                </a:solidFill>
                <a:latin typeface="Arial"/>
                <a:cs typeface="Arial"/>
              </a:rPr>
            </a:br>
            <a:r>
              <a:rPr lang="en-US" sz="4800" b="1" dirty="0" smtClean="0">
                <a:solidFill>
                  <a:srgbClr val="FFFF00"/>
                </a:solidFill>
                <a:latin typeface="Arial"/>
                <a:cs typeface="Arial"/>
              </a:rPr>
              <a:t>Talk to our Trainees</a:t>
            </a:r>
            <a:endParaRPr lang="en-US" sz="4800" b="1" dirty="0">
              <a:solidFill>
                <a:srgbClr val="FFFF00"/>
              </a:solidFill>
              <a:latin typeface="Arial"/>
              <a:cs typeface="Arial"/>
            </a:endParaRPr>
          </a:p>
        </p:txBody>
      </p:sp>
      <p:sp>
        <p:nvSpPr>
          <p:cNvPr id="3" name="Content Placeholder 2"/>
          <p:cNvSpPr>
            <a:spLocks noGrp="1"/>
          </p:cNvSpPr>
          <p:nvPr>
            <p:ph idx="1"/>
          </p:nvPr>
        </p:nvSpPr>
        <p:spPr>
          <a:xfrm>
            <a:off x="228600" y="2498004"/>
            <a:ext cx="8686800" cy="2053149"/>
          </a:xfrm>
        </p:spPr>
        <p:txBody>
          <a:bodyPr>
            <a:noAutofit/>
          </a:bodyPr>
          <a:lstStyle/>
          <a:p>
            <a:pPr marL="0" indent="0" algn="ctr">
              <a:lnSpc>
                <a:spcPct val="120000"/>
              </a:lnSpc>
              <a:buNone/>
            </a:pPr>
            <a:r>
              <a:rPr lang="en-US" sz="4400" i="1" dirty="0" smtClean="0">
                <a:solidFill>
                  <a:srgbClr val="FEFEDB"/>
                </a:solidFill>
                <a:latin typeface="Arial"/>
                <a:cs typeface="Arial"/>
              </a:rPr>
              <a:t>Many projects not mentioned are on display….</a:t>
            </a:r>
          </a:p>
        </p:txBody>
      </p:sp>
    </p:spTree>
    <p:extLst>
      <p:ext uri="{BB962C8B-B14F-4D97-AF65-F5344CB8AC3E}">
        <p14:creationId xmlns:p14="http://schemas.microsoft.com/office/powerpoint/2010/main" val="74974674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23058561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071220">
                <a:alpha val="98000"/>
              </a:srgbClr>
            </a:gs>
            <a:gs pos="77000">
              <a:srgbClr val="12224E">
                <a:alpha val="87000"/>
              </a:srgbClr>
            </a:gs>
          </a:gsLst>
          <a:lin ang="5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14575"/>
          </a:xfrm>
        </p:spPr>
        <p:txBody>
          <a:bodyPr>
            <a:noAutofit/>
          </a:bodyPr>
          <a:lstStyle/>
          <a:p>
            <a:r>
              <a:rPr lang="en-US" dirty="0" smtClean="0">
                <a:solidFill>
                  <a:srgbClr val="FFFF69"/>
                </a:solidFill>
                <a:latin typeface="Arial"/>
                <a:cs typeface="Arial"/>
              </a:rPr>
              <a:t/>
            </a:r>
            <a:br>
              <a:rPr lang="en-US" dirty="0" smtClean="0">
                <a:solidFill>
                  <a:srgbClr val="FFFF69"/>
                </a:solidFill>
                <a:latin typeface="Arial"/>
                <a:cs typeface="Arial"/>
              </a:rPr>
            </a:br>
            <a:r>
              <a:rPr lang="en-US" dirty="0" smtClean="0">
                <a:solidFill>
                  <a:srgbClr val="FFFF69"/>
                </a:solidFill>
                <a:latin typeface="Arial"/>
                <a:cs typeface="Arial"/>
              </a:rPr>
              <a:t>Core IBIIS Faculty</a:t>
            </a:r>
            <a:br>
              <a:rPr lang="en-US" dirty="0" smtClean="0">
                <a:solidFill>
                  <a:srgbClr val="FFFF69"/>
                </a:solidFill>
                <a:latin typeface="Arial"/>
                <a:cs typeface="Arial"/>
              </a:rPr>
            </a:br>
            <a:endParaRPr lang="en-US" dirty="0">
              <a:solidFill>
                <a:srgbClr val="FFFF69"/>
              </a:solidFill>
              <a:latin typeface="Arial"/>
              <a:cs typeface="Arial"/>
            </a:endParaRPr>
          </a:p>
        </p:txBody>
      </p:sp>
      <p:pic>
        <p:nvPicPr>
          <p:cNvPr id="4" name="Picture 3"/>
          <p:cNvPicPr>
            <a:picLocks noChangeAspect="1"/>
          </p:cNvPicPr>
          <p:nvPr/>
        </p:nvPicPr>
        <p:blipFill>
          <a:blip r:embed="rId3"/>
          <a:stretch>
            <a:fillRect/>
          </a:stretch>
        </p:blipFill>
        <p:spPr>
          <a:xfrm>
            <a:off x="258266" y="1125431"/>
            <a:ext cx="1496652" cy="2058942"/>
          </a:xfrm>
          <a:prstGeom prst="rect">
            <a:avLst/>
          </a:prstGeom>
          <a:ln>
            <a:solidFill>
              <a:srgbClr val="000000"/>
            </a:solidFill>
          </a:ln>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752310" y="1125431"/>
            <a:ext cx="1618342" cy="2058942"/>
          </a:xfrm>
          <a:prstGeom prst="rect">
            <a:avLst/>
          </a:prstGeom>
          <a:ln>
            <a:solidFill>
              <a:srgbClr val="000000"/>
            </a:solidFill>
          </a:ln>
        </p:spPr>
      </p:pic>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Effect>
                      <a14:brightnessContrast bright="20000" contrast="-20000"/>
                    </a14:imgEffect>
                  </a14:imgLayer>
                </a14:imgProps>
              </a:ext>
            </a:extLst>
          </a:blip>
          <a:srcRect b="10762"/>
          <a:stretch/>
        </p:blipFill>
        <p:spPr>
          <a:xfrm>
            <a:off x="4752310" y="3681394"/>
            <a:ext cx="1618342" cy="2058942"/>
          </a:xfrm>
          <a:prstGeom prst="rect">
            <a:avLst/>
          </a:prstGeom>
          <a:solidFill>
            <a:srgbClr val="C0504D"/>
          </a:solidFill>
          <a:ln>
            <a:solidFill>
              <a:srgbClr val="000000"/>
            </a:solidFill>
          </a:ln>
        </p:spPr>
      </p:pic>
      <p:sp>
        <p:nvSpPr>
          <p:cNvPr id="9" name="Rectangle 8"/>
          <p:cNvSpPr/>
          <p:nvPr/>
        </p:nvSpPr>
        <p:spPr>
          <a:xfrm>
            <a:off x="6340151" y="3727374"/>
            <a:ext cx="2614100" cy="1938992"/>
          </a:xfrm>
          <a:prstGeom prst="rect">
            <a:avLst/>
          </a:prstGeom>
          <a:effectLst>
            <a:outerShdw blurRad="50800" dist="38100" dir="2700000" algn="tl" rotWithShape="0">
              <a:prstClr val="black">
                <a:alpha val="40000"/>
              </a:prstClr>
            </a:outerShdw>
          </a:effectLst>
        </p:spPr>
        <p:txBody>
          <a:bodyPr wrap="square">
            <a:spAutoFit/>
          </a:bodyPr>
          <a:lstStyle/>
          <a:p>
            <a:r>
              <a:rPr lang="en-US" sz="2000" b="1" dirty="0" smtClean="0">
                <a:solidFill>
                  <a:srgbClr val="FEFEDB"/>
                </a:solidFill>
                <a:latin typeface="Arial"/>
                <a:cs typeface="Arial"/>
              </a:rPr>
              <a:t>Daniel Rubin, MD, MS</a:t>
            </a:r>
          </a:p>
          <a:p>
            <a:r>
              <a:rPr lang="en-US" sz="2000" dirty="0" smtClean="0">
                <a:solidFill>
                  <a:srgbClr val="FEFEDB"/>
                </a:solidFill>
                <a:latin typeface="Arial"/>
                <a:cs typeface="Arial"/>
              </a:rPr>
              <a:t>Associate Professor, </a:t>
            </a:r>
          </a:p>
          <a:p>
            <a:r>
              <a:rPr lang="en-US" sz="2000" dirty="0" smtClean="0">
                <a:solidFill>
                  <a:srgbClr val="FEFEDB"/>
                </a:solidFill>
                <a:latin typeface="Arial"/>
                <a:cs typeface="Arial"/>
              </a:rPr>
              <a:t>Radiology</a:t>
            </a:r>
          </a:p>
          <a:p>
            <a:r>
              <a:rPr lang="en-US" sz="2000" i="1" dirty="0" smtClean="0">
                <a:solidFill>
                  <a:srgbClr val="FF6600"/>
                </a:solidFill>
                <a:latin typeface="Arial"/>
                <a:cs typeface="Arial"/>
              </a:rPr>
              <a:t>RSNA Outstanding Educator (2 Years) </a:t>
            </a:r>
          </a:p>
        </p:txBody>
      </p:sp>
      <p:sp>
        <p:nvSpPr>
          <p:cNvPr id="12" name="Rectangle 11"/>
          <p:cNvSpPr/>
          <p:nvPr/>
        </p:nvSpPr>
        <p:spPr>
          <a:xfrm>
            <a:off x="1736570" y="3727374"/>
            <a:ext cx="2780862" cy="1938992"/>
          </a:xfrm>
          <a:prstGeom prst="rect">
            <a:avLst/>
          </a:prstGeom>
          <a:effectLst>
            <a:outerShdw blurRad="50800" dist="38100" dir="2700000" algn="tl" rotWithShape="0">
              <a:prstClr val="black">
                <a:alpha val="40000"/>
              </a:prstClr>
            </a:outerShdw>
          </a:effectLst>
        </p:spPr>
        <p:txBody>
          <a:bodyPr wrap="square">
            <a:spAutoFit/>
          </a:bodyPr>
          <a:lstStyle/>
          <a:p>
            <a:r>
              <a:rPr lang="en-US" sz="2000" b="1" dirty="0" smtClean="0">
                <a:solidFill>
                  <a:srgbClr val="FEFEDB"/>
                </a:solidFill>
                <a:latin typeface="Arial"/>
                <a:cs typeface="Arial"/>
              </a:rPr>
              <a:t>Curtis </a:t>
            </a:r>
            <a:r>
              <a:rPr lang="en-US" sz="2000" b="1" dirty="0" err="1" smtClean="0">
                <a:solidFill>
                  <a:srgbClr val="FEFEDB"/>
                </a:solidFill>
                <a:latin typeface="Arial"/>
                <a:cs typeface="Arial"/>
              </a:rPr>
              <a:t>Langlotz</a:t>
            </a:r>
            <a:r>
              <a:rPr lang="en-US" sz="2000" b="1" dirty="0" smtClean="0">
                <a:solidFill>
                  <a:srgbClr val="FEFEDB"/>
                </a:solidFill>
                <a:latin typeface="Arial"/>
                <a:cs typeface="Arial"/>
              </a:rPr>
              <a:t>, MD, PhD</a:t>
            </a:r>
          </a:p>
          <a:p>
            <a:r>
              <a:rPr lang="en-US" sz="2000" dirty="0" smtClean="0">
                <a:solidFill>
                  <a:srgbClr val="FEFEDB"/>
                </a:solidFill>
                <a:latin typeface="Arial"/>
                <a:cs typeface="Arial"/>
              </a:rPr>
              <a:t>Professor Radiology, </a:t>
            </a:r>
          </a:p>
          <a:p>
            <a:r>
              <a:rPr lang="en-US" sz="2000" dirty="0">
                <a:solidFill>
                  <a:srgbClr val="FEFEDB"/>
                </a:solidFill>
                <a:latin typeface="Arial"/>
                <a:cs typeface="Arial"/>
              </a:rPr>
              <a:t>Associate Chair Information Technology</a:t>
            </a:r>
            <a:endParaRPr lang="en-US" sz="2000" dirty="0" smtClean="0">
              <a:solidFill>
                <a:srgbClr val="FEFEDB"/>
              </a:solidFill>
              <a:latin typeface="Arial"/>
              <a:cs typeface="Arial"/>
            </a:endParaRPr>
          </a:p>
        </p:txBody>
      </p:sp>
      <p:sp>
        <p:nvSpPr>
          <p:cNvPr id="15" name="Rectangle 14"/>
          <p:cNvSpPr/>
          <p:nvPr/>
        </p:nvSpPr>
        <p:spPr>
          <a:xfrm>
            <a:off x="1736569" y="1066800"/>
            <a:ext cx="2507117" cy="1323439"/>
          </a:xfrm>
          <a:prstGeom prst="rect">
            <a:avLst/>
          </a:prstGeom>
          <a:effectLst>
            <a:outerShdw blurRad="50800" dist="38100" dir="2700000" algn="tl" rotWithShape="0">
              <a:prstClr val="black">
                <a:alpha val="40000"/>
              </a:prstClr>
            </a:outerShdw>
          </a:effectLst>
        </p:spPr>
        <p:txBody>
          <a:bodyPr wrap="square">
            <a:spAutoFit/>
          </a:bodyPr>
          <a:lstStyle/>
          <a:p>
            <a:r>
              <a:rPr lang="en-US" sz="2000" b="1" dirty="0" smtClean="0">
                <a:solidFill>
                  <a:srgbClr val="FEFEDB"/>
                </a:solidFill>
                <a:latin typeface="Arial"/>
                <a:cs typeface="Arial"/>
              </a:rPr>
              <a:t>Sandy </a:t>
            </a:r>
            <a:r>
              <a:rPr lang="en-US" sz="2000" b="1" dirty="0" err="1" smtClean="0">
                <a:solidFill>
                  <a:srgbClr val="FEFEDB"/>
                </a:solidFill>
                <a:latin typeface="Arial"/>
                <a:cs typeface="Arial"/>
              </a:rPr>
              <a:t>Napel</a:t>
            </a:r>
            <a:r>
              <a:rPr lang="en-US" sz="2000" b="1" dirty="0" smtClean="0">
                <a:solidFill>
                  <a:srgbClr val="FEFEDB"/>
                </a:solidFill>
                <a:latin typeface="Arial"/>
                <a:cs typeface="Arial"/>
              </a:rPr>
              <a:t>, PhD</a:t>
            </a:r>
          </a:p>
          <a:p>
            <a:r>
              <a:rPr lang="en-US" sz="2000" dirty="0" smtClean="0">
                <a:solidFill>
                  <a:srgbClr val="FEFEDB"/>
                </a:solidFill>
                <a:latin typeface="Arial"/>
                <a:cs typeface="Arial"/>
              </a:rPr>
              <a:t>Professor Radiology,   </a:t>
            </a:r>
          </a:p>
          <a:p>
            <a:r>
              <a:rPr lang="en-US" sz="2000" dirty="0" smtClean="0">
                <a:solidFill>
                  <a:srgbClr val="FEFEDB"/>
                </a:solidFill>
                <a:latin typeface="Arial"/>
                <a:cs typeface="Arial"/>
              </a:rPr>
              <a:t>Co-Section Chief </a:t>
            </a:r>
          </a:p>
        </p:txBody>
      </p:sp>
      <p:sp>
        <p:nvSpPr>
          <p:cNvPr id="19" name="Rectangle 18"/>
          <p:cNvSpPr/>
          <p:nvPr/>
        </p:nvSpPr>
        <p:spPr>
          <a:xfrm>
            <a:off x="6340151" y="1066800"/>
            <a:ext cx="2812628" cy="1938992"/>
          </a:xfrm>
          <a:prstGeom prst="rect">
            <a:avLst/>
          </a:prstGeom>
          <a:effectLst>
            <a:outerShdw blurRad="50800" dist="38100" dir="2700000" algn="tl" rotWithShape="0">
              <a:prstClr val="black">
                <a:alpha val="40000"/>
              </a:prstClr>
            </a:outerShdw>
          </a:effectLst>
        </p:spPr>
        <p:txBody>
          <a:bodyPr wrap="square">
            <a:spAutoFit/>
          </a:bodyPr>
          <a:lstStyle/>
          <a:p>
            <a:r>
              <a:rPr lang="en-US" sz="2000" b="1" dirty="0" smtClean="0">
                <a:solidFill>
                  <a:srgbClr val="FEFEDB"/>
                </a:solidFill>
                <a:latin typeface="Arial"/>
                <a:cs typeface="Arial"/>
              </a:rPr>
              <a:t>Sylvia Plevritis, PhD</a:t>
            </a:r>
          </a:p>
          <a:p>
            <a:r>
              <a:rPr lang="en-US" sz="2000" dirty="0" smtClean="0">
                <a:solidFill>
                  <a:srgbClr val="FEFEDB"/>
                </a:solidFill>
                <a:latin typeface="Arial"/>
                <a:cs typeface="Arial"/>
              </a:rPr>
              <a:t>Professor </a:t>
            </a:r>
          </a:p>
          <a:p>
            <a:r>
              <a:rPr lang="en-US" sz="2000" dirty="0" smtClean="0">
                <a:solidFill>
                  <a:srgbClr val="FEFEDB"/>
                </a:solidFill>
                <a:latin typeface="Arial"/>
                <a:cs typeface="Arial"/>
              </a:rPr>
              <a:t>Radiology,  </a:t>
            </a:r>
          </a:p>
          <a:p>
            <a:r>
              <a:rPr lang="en-US" sz="2000" dirty="0" smtClean="0">
                <a:solidFill>
                  <a:srgbClr val="FEFEDB"/>
                </a:solidFill>
                <a:latin typeface="Arial"/>
                <a:cs typeface="Arial"/>
              </a:rPr>
              <a:t>Co-Section Chief</a:t>
            </a:r>
          </a:p>
          <a:p>
            <a:r>
              <a:rPr lang="en-US" sz="2000" i="1" dirty="0" smtClean="0">
                <a:solidFill>
                  <a:srgbClr val="FF6600"/>
                </a:solidFill>
                <a:latin typeface="Arial"/>
                <a:cs typeface="Arial"/>
              </a:rPr>
              <a:t>Fellow of AIMBE 2014</a:t>
            </a:r>
          </a:p>
          <a:p>
            <a:r>
              <a:rPr lang="en-US" sz="2000" i="1" dirty="0" smtClean="0">
                <a:solidFill>
                  <a:srgbClr val="FF6600"/>
                </a:solidFill>
                <a:latin typeface="Arial"/>
                <a:cs typeface="Arial"/>
              </a:rPr>
              <a:t>Dist. Invest. ARR 2014</a:t>
            </a:r>
          </a:p>
        </p:txBody>
      </p:sp>
      <p:pic>
        <p:nvPicPr>
          <p:cNvPr id="8" name="Picture 7" descr="Screen Shot 2015-09-13 at 4.03.30 PM.jpg"/>
          <p:cNvPicPr>
            <a:picLocks noChangeAspect="1"/>
          </p:cNvPicPr>
          <p:nvPr/>
        </p:nvPicPr>
        <p:blipFill rotWithShape="1">
          <a:blip r:embed="rId8">
            <a:extLst>
              <a:ext uri="{28A0092B-C50C-407E-A947-70E740481C1C}">
                <a14:useLocalDpi xmlns:a14="http://schemas.microsoft.com/office/drawing/2010/main" val="0"/>
              </a:ext>
            </a:extLst>
          </a:blip>
          <a:srcRect l="9462" r="11015"/>
          <a:stretch/>
        </p:blipFill>
        <p:spPr>
          <a:xfrm>
            <a:off x="258266" y="3681394"/>
            <a:ext cx="1511417" cy="20165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0" y="816176"/>
            <a:ext cx="8229600" cy="1143000"/>
          </a:xfrm>
        </p:spPr>
        <p:txBody>
          <a:bodyPr>
            <a:noAutofit/>
          </a:bodyPr>
          <a:lstStyle/>
          <a:p>
            <a:r>
              <a:rPr lang="en-US" sz="4800" b="1" dirty="0" smtClean="0">
                <a:solidFill>
                  <a:srgbClr val="FFFF00"/>
                </a:solidFill>
                <a:latin typeface="Arial"/>
                <a:cs typeface="Arial"/>
              </a:rPr>
              <a:t>For next time</a:t>
            </a:r>
            <a:endParaRPr lang="en-US" sz="4800" b="1" dirty="0">
              <a:solidFill>
                <a:srgbClr val="FFFF00"/>
              </a:solidFill>
              <a:latin typeface="Arial"/>
              <a:cs typeface="Arial"/>
            </a:endParaRPr>
          </a:p>
        </p:txBody>
      </p:sp>
      <p:sp>
        <p:nvSpPr>
          <p:cNvPr id="3" name="Content Placeholder 2"/>
          <p:cNvSpPr>
            <a:spLocks noGrp="1"/>
          </p:cNvSpPr>
          <p:nvPr>
            <p:ph idx="1"/>
          </p:nvPr>
        </p:nvSpPr>
        <p:spPr>
          <a:xfrm>
            <a:off x="228600" y="2498004"/>
            <a:ext cx="8686800" cy="2053149"/>
          </a:xfrm>
        </p:spPr>
        <p:txBody>
          <a:bodyPr>
            <a:noAutofit/>
          </a:bodyPr>
          <a:lstStyle/>
          <a:p>
            <a:pPr>
              <a:lnSpc>
                <a:spcPct val="120000"/>
              </a:lnSpc>
            </a:pPr>
            <a:r>
              <a:rPr lang="en-US" sz="2400" i="1" dirty="0" smtClean="0">
                <a:solidFill>
                  <a:srgbClr val="FEFEDB"/>
                </a:solidFill>
                <a:latin typeface="Arial"/>
                <a:cs typeface="Arial"/>
              </a:rPr>
              <a:t>Make funding plots over time</a:t>
            </a:r>
          </a:p>
          <a:p>
            <a:pPr>
              <a:lnSpc>
                <a:spcPct val="120000"/>
              </a:lnSpc>
            </a:pPr>
            <a:r>
              <a:rPr lang="en-US" sz="2400" i="1" dirty="0" smtClean="0">
                <a:solidFill>
                  <a:srgbClr val="FEFEDB"/>
                </a:solidFill>
                <a:latin typeface="Arial"/>
                <a:cs typeface="Arial"/>
              </a:rPr>
              <a:t>Thank retreat committee</a:t>
            </a:r>
          </a:p>
          <a:p>
            <a:pPr>
              <a:lnSpc>
                <a:spcPct val="120000"/>
              </a:lnSpc>
            </a:pPr>
            <a:r>
              <a:rPr lang="en-US" sz="2400" i="1" dirty="0" smtClean="0">
                <a:solidFill>
                  <a:srgbClr val="FEFEDB"/>
                </a:solidFill>
                <a:latin typeface="Arial"/>
                <a:cs typeface="Arial"/>
              </a:rPr>
              <a:t>Introduce posters (</a:t>
            </a:r>
            <a:r>
              <a:rPr lang="en-US" sz="2400" i="1" dirty="0" err="1" smtClean="0">
                <a:solidFill>
                  <a:srgbClr val="FEFEDB"/>
                </a:solidFill>
                <a:latin typeface="Arial"/>
                <a:cs typeface="Arial"/>
              </a:rPr>
              <a:t>kim</a:t>
            </a:r>
            <a:r>
              <a:rPr lang="en-US" sz="2400" i="1" dirty="0" smtClean="0">
                <a:solidFill>
                  <a:srgbClr val="FEFEDB"/>
                </a:solidFill>
                <a:latin typeface="Arial"/>
                <a:cs typeface="Arial"/>
              </a:rPr>
              <a:t> flew over them…cross cut them into “who’s working on…??  Was neat)</a:t>
            </a:r>
          </a:p>
          <a:p>
            <a:pPr>
              <a:lnSpc>
                <a:spcPct val="120000"/>
              </a:lnSpc>
            </a:pPr>
            <a:r>
              <a:rPr lang="en-US" sz="2400" i="1" dirty="0" smtClean="0">
                <a:solidFill>
                  <a:srgbClr val="FEFEDB"/>
                </a:solidFill>
                <a:latin typeface="Arial"/>
                <a:cs typeface="Arial"/>
              </a:rPr>
              <a:t>Nice summary for </a:t>
            </a:r>
            <a:r>
              <a:rPr lang="en-US" sz="2400" i="1" dirty="0" err="1" smtClean="0">
                <a:solidFill>
                  <a:srgbClr val="FEFEDB"/>
                </a:solidFill>
                <a:latin typeface="Arial"/>
                <a:cs typeface="Arial"/>
              </a:rPr>
              <a:t>stuents</a:t>
            </a:r>
            <a:r>
              <a:rPr lang="en-US" sz="2400" i="1" dirty="0" smtClean="0">
                <a:solidFill>
                  <a:srgbClr val="FEFEDB"/>
                </a:solidFill>
                <a:latin typeface="Arial"/>
                <a:cs typeface="Arial"/>
              </a:rPr>
              <a:t>/post-docs,,, opportunities, networking</a:t>
            </a:r>
          </a:p>
        </p:txBody>
      </p:sp>
    </p:spTree>
    <p:extLst>
      <p:ext uri="{BB962C8B-B14F-4D97-AF65-F5344CB8AC3E}">
        <p14:creationId xmlns:p14="http://schemas.microsoft.com/office/powerpoint/2010/main" val="30386600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 Shot 2015-09-13 at 4.14.49 PM.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3775" r="12974"/>
          <a:stretch/>
        </p:blipFill>
        <p:spPr>
          <a:xfrm>
            <a:off x="199822" y="4524159"/>
            <a:ext cx="850810" cy="1161510"/>
          </a:xfrm>
          <a:prstGeom prst="rect">
            <a:avLst/>
          </a:prstGeom>
        </p:spPr>
      </p:pic>
      <p:sp>
        <p:nvSpPr>
          <p:cNvPr id="2" name="Title 1"/>
          <p:cNvSpPr>
            <a:spLocks noGrp="1"/>
          </p:cNvSpPr>
          <p:nvPr>
            <p:ph type="title"/>
          </p:nvPr>
        </p:nvSpPr>
        <p:spPr>
          <a:xfrm>
            <a:off x="102620" y="146113"/>
            <a:ext cx="8938760" cy="514575"/>
          </a:xfrm>
        </p:spPr>
        <p:txBody>
          <a:bodyPr>
            <a:noAutofit/>
          </a:bodyPr>
          <a:lstStyle/>
          <a:p>
            <a:r>
              <a:rPr lang="en-US" dirty="0" smtClean="0">
                <a:solidFill>
                  <a:srgbClr val="FFFF69"/>
                </a:solidFill>
                <a:latin typeface="Arial"/>
                <a:cs typeface="Arial"/>
              </a:rPr>
              <a:t/>
            </a:r>
            <a:br>
              <a:rPr lang="en-US" dirty="0" smtClean="0">
                <a:solidFill>
                  <a:srgbClr val="FFFF69"/>
                </a:solidFill>
                <a:latin typeface="Arial"/>
                <a:cs typeface="Arial"/>
              </a:rPr>
            </a:br>
            <a:r>
              <a:rPr lang="en-US" dirty="0" smtClean="0">
                <a:solidFill>
                  <a:srgbClr val="FFFF69"/>
                </a:solidFill>
                <a:latin typeface="Arial"/>
                <a:cs typeface="Arial"/>
              </a:rPr>
              <a:t>Affiliated IBIIS Faculty</a:t>
            </a:r>
            <a:br>
              <a:rPr lang="en-US" dirty="0" smtClean="0">
                <a:solidFill>
                  <a:srgbClr val="FFFF69"/>
                </a:solidFill>
                <a:latin typeface="Arial"/>
                <a:cs typeface="Arial"/>
              </a:rPr>
            </a:br>
            <a:endParaRPr lang="en-US" dirty="0">
              <a:solidFill>
                <a:srgbClr val="FFFF69"/>
              </a:solidFill>
              <a:latin typeface="Arial"/>
              <a:cs typeface="Arial"/>
            </a:endParaRPr>
          </a:p>
        </p:txBody>
      </p:sp>
      <p:sp>
        <p:nvSpPr>
          <p:cNvPr id="3" name="Content Placeholder 2"/>
          <p:cNvSpPr>
            <a:spLocks noGrp="1"/>
          </p:cNvSpPr>
          <p:nvPr>
            <p:ph idx="1"/>
          </p:nvPr>
        </p:nvSpPr>
        <p:spPr>
          <a:xfrm>
            <a:off x="557500" y="530401"/>
            <a:ext cx="7759372" cy="2253330"/>
          </a:xfrm>
        </p:spPr>
        <p:txBody>
          <a:bodyPr>
            <a:normAutofit/>
          </a:bodyPr>
          <a:lstStyle/>
          <a:p>
            <a:pPr>
              <a:buNone/>
            </a:pPr>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a:p>
            <a:endParaRPr lang="en-US" sz="1000" dirty="0" smtClean="0">
              <a:solidFill>
                <a:srgbClr val="FFFF69"/>
              </a:solidFill>
            </a:endParaRPr>
          </a:p>
        </p:txBody>
      </p:sp>
      <p:sp>
        <p:nvSpPr>
          <p:cNvPr id="12" name="Rectangle 11"/>
          <p:cNvSpPr/>
          <p:nvPr/>
        </p:nvSpPr>
        <p:spPr>
          <a:xfrm>
            <a:off x="5492216" y="2187025"/>
            <a:ext cx="3643317" cy="923330"/>
          </a:xfrm>
          <a:prstGeom prst="rect">
            <a:avLst/>
          </a:prstGeom>
          <a:effectLst>
            <a:outerShdw blurRad="50800" dist="38100" dir="2700000" algn="tl" rotWithShape="0">
              <a:prstClr val="black">
                <a:alpha val="40000"/>
              </a:prstClr>
            </a:outerShdw>
          </a:effectLst>
        </p:spPr>
        <p:txBody>
          <a:bodyPr wrap="square">
            <a:spAutoFit/>
          </a:bodyPr>
          <a:lstStyle/>
          <a:p>
            <a:r>
              <a:rPr lang="en-US" b="1" dirty="0" smtClean="0">
                <a:solidFill>
                  <a:srgbClr val="FEFEDB"/>
                </a:solidFill>
                <a:latin typeface="Arial"/>
                <a:cs typeface="Arial"/>
              </a:rPr>
              <a:t>Chris Beaulieu, MD, PhD</a:t>
            </a:r>
          </a:p>
          <a:p>
            <a:r>
              <a:rPr lang="en-US" dirty="0" smtClean="0">
                <a:solidFill>
                  <a:srgbClr val="FEFEDB"/>
                </a:solidFill>
                <a:latin typeface="Arial"/>
                <a:cs typeface="Arial"/>
              </a:rPr>
              <a:t>Professor, Radiology</a:t>
            </a:r>
          </a:p>
          <a:p>
            <a:r>
              <a:rPr lang="en-US" dirty="0">
                <a:solidFill>
                  <a:srgbClr val="FEFEDB"/>
                </a:solidFill>
                <a:latin typeface="Arial"/>
                <a:cs typeface="Arial"/>
              </a:rPr>
              <a:t>Chief of Musculoskeletal Imaging</a:t>
            </a:r>
            <a:endParaRPr lang="en-US" dirty="0" smtClean="0">
              <a:solidFill>
                <a:srgbClr val="FEFEDB"/>
              </a:solidFill>
              <a:latin typeface="Arial"/>
              <a:cs typeface="Arial"/>
            </a:endParaRPr>
          </a:p>
        </p:txBody>
      </p:sp>
      <p:sp>
        <p:nvSpPr>
          <p:cNvPr id="15" name="Rectangle 14"/>
          <p:cNvSpPr/>
          <p:nvPr/>
        </p:nvSpPr>
        <p:spPr>
          <a:xfrm>
            <a:off x="1110125" y="1068744"/>
            <a:ext cx="3317942" cy="646331"/>
          </a:xfrm>
          <a:prstGeom prst="rect">
            <a:avLst/>
          </a:prstGeom>
          <a:effectLst>
            <a:outerShdw blurRad="50800" dist="38100" dir="2700000" algn="tl" rotWithShape="0">
              <a:prstClr val="black">
                <a:alpha val="40000"/>
              </a:prstClr>
            </a:outerShdw>
          </a:effectLst>
        </p:spPr>
        <p:txBody>
          <a:bodyPr wrap="square">
            <a:spAutoFit/>
          </a:bodyPr>
          <a:lstStyle/>
          <a:p>
            <a:r>
              <a:rPr lang="en-US" b="1" dirty="0" smtClean="0">
                <a:solidFill>
                  <a:srgbClr val="FEFEDB"/>
                </a:solidFill>
                <a:latin typeface="Arial"/>
                <a:cs typeface="Arial"/>
              </a:rPr>
              <a:t>Robert </a:t>
            </a:r>
            <a:r>
              <a:rPr lang="en-US" b="1" dirty="0" err="1" smtClean="0">
                <a:solidFill>
                  <a:srgbClr val="FEFEDB"/>
                </a:solidFill>
                <a:latin typeface="Arial"/>
                <a:cs typeface="Arial"/>
              </a:rPr>
              <a:t>Herfkens</a:t>
            </a:r>
            <a:r>
              <a:rPr lang="en-US" b="1" dirty="0" smtClean="0">
                <a:solidFill>
                  <a:srgbClr val="FEFEDB"/>
                </a:solidFill>
                <a:latin typeface="Arial"/>
                <a:cs typeface="Arial"/>
              </a:rPr>
              <a:t>, MD</a:t>
            </a:r>
          </a:p>
          <a:p>
            <a:r>
              <a:rPr lang="en-US" dirty="0" smtClean="0">
                <a:solidFill>
                  <a:srgbClr val="FEFEDB"/>
                </a:solidFill>
                <a:latin typeface="Arial"/>
                <a:cs typeface="Arial"/>
              </a:rPr>
              <a:t>Professor, Radiology   </a:t>
            </a:r>
          </a:p>
        </p:txBody>
      </p:sp>
      <p:sp>
        <p:nvSpPr>
          <p:cNvPr id="19" name="Rectangle 18"/>
          <p:cNvSpPr/>
          <p:nvPr/>
        </p:nvSpPr>
        <p:spPr>
          <a:xfrm>
            <a:off x="1110125" y="2048526"/>
            <a:ext cx="3419536" cy="1200329"/>
          </a:xfrm>
          <a:prstGeom prst="rect">
            <a:avLst/>
          </a:prstGeom>
          <a:effectLst>
            <a:outerShdw blurRad="50800" dist="38100" dir="2700000" algn="tl" rotWithShape="0">
              <a:prstClr val="black">
                <a:alpha val="40000"/>
              </a:prstClr>
            </a:outerShdw>
          </a:effectLst>
        </p:spPr>
        <p:txBody>
          <a:bodyPr wrap="square">
            <a:spAutoFit/>
          </a:bodyPr>
          <a:lstStyle/>
          <a:p>
            <a:r>
              <a:rPr lang="en-US" b="1" dirty="0" smtClean="0">
                <a:solidFill>
                  <a:srgbClr val="FEFEDB"/>
                </a:solidFill>
                <a:latin typeface="Arial"/>
                <a:cs typeface="Arial"/>
              </a:rPr>
              <a:t>Ann Leung, MD</a:t>
            </a:r>
          </a:p>
          <a:p>
            <a:r>
              <a:rPr lang="en-US" dirty="0" smtClean="0">
                <a:solidFill>
                  <a:srgbClr val="FEFEDB"/>
                </a:solidFill>
                <a:latin typeface="Arial"/>
                <a:cs typeface="Arial"/>
              </a:rPr>
              <a:t>Professor, Radiology</a:t>
            </a:r>
          </a:p>
          <a:p>
            <a:r>
              <a:rPr lang="en-US" dirty="0" smtClean="0">
                <a:solidFill>
                  <a:srgbClr val="FEFEDB"/>
                </a:solidFill>
                <a:latin typeface="Arial"/>
                <a:cs typeface="Arial"/>
              </a:rPr>
              <a:t>Associate Chair, Clinical Affairs; Chief of Thoracic Imaging </a:t>
            </a:r>
          </a:p>
        </p:txBody>
      </p:sp>
      <p:pic>
        <p:nvPicPr>
          <p:cNvPr id="14" name="Picture 13"/>
          <p:cNvPicPr>
            <a:picLocks noChangeAspect="1"/>
          </p:cNvPicPr>
          <p:nvPr/>
        </p:nvPicPr>
        <p:blipFill rotWithShape="1">
          <a:blip r:embed="rId5"/>
          <a:srcRect l="15027" t="4901" r="15566" b="30208"/>
          <a:stretch/>
        </p:blipFill>
        <p:spPr>
          <a:xfrm>
            <a:off x="199822" y="780026"/>
            <a:ext cx="850809" cy="1223767"/>
          </a:xfrm>
          <a:prstGeom prst="rect">
            <a:avLst/>
          </a:prstGeom>
        </p:spPr>
      </p:pic>
      <p:pic>
        <p:nvPicPr>
          <p:cNvPr id="16" name="Picture 15"/>
          <p:cNvPicPr>
            <a:picLocks noChangeAspect="1"/>
          </p:cNvPicPr>
          <p:nvPr/>
        </p:nvPicPr>
        <p:blipFill rotWithShape="1">
          <a:blip r:embed="rId6"/>
          <a:srcRect l="7698" r="13721" b="24564"/>
          <a:stretch/>
        </p:blipFill>
        <p:spPr>
          <a:xfrm>
            <a:off x="4673599" y="2044920"/>
            <a:ext cx="818617" cy="1207540"/>
          </a:xfrm>
          <a:prstGeom prst="rect">
            <a:avLst/>
          </a:prstGeom>
        </p:spPr>
      </p:pic>
      <p:pic>
        <p:nvPicPr>
          <p:cNvPr id="17" name="Picture 16"/>
          <p:cNvPicPr>
            <a:picLocks noChangeAspect="1"/>
          </p:cNvPicPr>
          <p:nvPr/>
        </p:nvPicPr>
        <p:blipFill rotWithShape="1">
          <a:blip r:embed="rId7"/>
          <a:srcRect l="14098" t="-1" r="14044" b="20359"/>
          <a:stretch/>
        </p:blipFill>
        <p:spPr>
          <a:xfrm>
            <a:off x="199822" y="3298963"/>
            <a:ext cx="850810" cy="1187006"/>
          </a:xfrm>
          <a:prstGeom prst="rect">
            <a:avLst/>
          </a:prstGeom>
        </p:spPr>
      </p:pic>
      <p:sp>
        <p:nvSpPr>
          <p:cNvPr id="20" name="TextBox 19"/>
          <p:cNvSpPr txBox="1"/>
          <p:nvPr/>
        </p:nvSpPr>
        <p:spPr>
          <a:xfrm>
            <a:off x="1110125" y="3292302"/>
            <a:ext cx="3419536"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rgbClr val="FEFEDB"/>
                </a:solidFill>
                <a:latin typeface="Arial"/>
                <a:cs typeface="Arial"/>
              </a:rPr>
              <a:t>R Brooke Jeffrey Jr., MD</a:t>
            </a:r>
          </a:p>
          <a:p>
            <a:r>
              <a:rPr lang="en-US" dirty="0" smtClean="0">
                <a:solidFill>
                  <a:srgbClr val="FEFEDB"/>
                </a:solidFill>
                <a:latin typeface="Arial"/>
                <a:cs typeface="Arial"/>
              </a:rPr>
              <a:t>Professor, Radiology</a:t>
            </a:r>
          </a:p>
          <a:p>
            <a:r>
              <a:rPr lang="en-US" dirty="0">
                <a:solidFill>
                  <a:srgbClr val="FEFEDB"/>
                </a:solidFill>
                <a:latin typeface="Arial"/>
                <a:cs typeface="Arial"/>
              </a:rPr>
              <a:t>Associate </a:t>
            </a:r>
            <a:r>
              <a:rPr lang="en-US" dirty="0" smtClean="0">
                <a:solidFill>
                  <a:srgbClr val="FEFEDB"/>
                </a:solidFill>
                <a:latin typeface="Arial"/>
                <a:cs typeface="Arial"/>
              </a:rPr>
              <a:t>Chair, Academic </a:t>
            </a:r>
            <a:r>
              <a:rPr lang="en-US" dirty="0">
                <a:solidFill>
                  <a:srgbClr val="FEFEDB"/>
                </a:solidFill>
                <a:latin typeface="Arial"/>
                <a:cs typeface="Arial"/>
              </a:rPr>
              <a:t>Affairs</a:t>
            </a:r>
            <a:endParaRPr lang="en-US" dirty="0" smtClean="0">
              <a:solidFill>
                <a:srgbClr val="FEFEDB"/>
              </a:solidFill>
              <a:latin typeface="Arial"/>
              <a:cs typeface="Arial"/>
            </a:endParaRPr>
          </a:p>
        </p:txBody>
      </p:sp>
      <p:pic>
        <p:nvPicPr>
          <p:cNvPr id="21" name="Picture 20"/>
          <p:cNvPicPr>
            <a:picLocks noChangeAspect="1"/>
          </p:cNvPicPr>
          <p:nvPr/>
        </p:nvPicPr>
        <p:blipFill rotWithShape="1">
          <a:blip r:embed="rId8"/>
          <a:srcRect l="17783" r="17798" b="21799"/>
          <a:stretch/>
        </p:blipFill>
        <p:spPr>
          <a:xfrm>
            <a:off x="199822" y="2009794"/>
            <a:ext cx="850809" cy="1277793"/>
          </a:xfrm>
          <a:prstGeom prst="rect">
            <a:avLst/>
          </a:prstGeom>
        </p:spPr>
      </p:pic>
      <p:pic>
        <p:nvPicPr>
          <p:cNvPr id="22" name="Picture 21"/>
          <p:cNvPicPr>
            <a:picLocks noChangeAspect="1"/>
          </p:cNvPicPr>
          <p:nvPr/>
        </p:nvPicPr>
        <p:blipFill>
          <a:blip r:embed="rId9"/>
          <a:stretch>
            <a:fillRect/>
          </a:stretch>
        </p:blipFill>
        <p:spPr>
          <a:xfrm>
            <a:off x="4686952" y="769461"/>
            <a:ext cx="834700" cy="1244896"/>
          </a:xfrm>
          <a:prstGeom prst="rect">
            <a:avLst/>
          </a:prstGeom>
        </p:spPr>
      </p:pic>
      <p:sp>
        <p:nvSpPr>
          <p:cNvPr id="23" name="Rectangle 22"/>
          <p:cNvSpPr/>
          <p:nvPr/>
        </p:nvSpPr>
        <p:spPr>
          <a:xfrm>
            <a:off x="5492217" y="1068744"/>
            <a:ext cx="3419535" cy="646331"/>
          </a:xfrm>
          <a:prstGeom prst="rect">
            <a:avLst/>
          </a:prstGeom>
          <a:effectLst>
            <a:outerShdw blurRad="50800" dist="38100" dir="2700000" algn="tl" rotWithShape="0">
              <a:prstClr val="black">
                <a:alpha val="40000"/>
              </a:prstClr>
            </a:outerShdw>
          </a:effectLst>
        </p:spPr>
        <p:txBody>
          <a:bodyPr wrap="square">
            <a:spAutoFit/>
          </a:bodyPr>
          <a:lstStyle/>
          <a:p>
            <a:r>
              <a:rPr lang="en-US" b="1" dirty="0" err="1" smtClean="0">
                <a:solidFill>
                  <a:srgbClr val="FEFEDB"/>
                </a:solidFill>
                <a:latin typeface="Arial"/>
                <a:cs typeface="Arial"/>
              </a:rPr>
              <a:t>Jafi</a:t>
            </a:r>
            <a:r>
              <a:rPr lang="en-US" b="1" dirty="0" smtClean="0">
                <a:solidFill>
                  <a:srgbClr val="FEFEDB"/>
                </a:solidFill>
                <a:latin typeface="Arial"/>
                <a:cs typeface="Arial"/>
              </a:rPr>
              <a:t> Lipson, MD</a:t>
            </a:r>
          </a:p>
          <a:p>
            <a:r>
              <a:rPr lang="en-US" dirty="0" smtClean="0">
                <a:solidFill>
                  <a:srgbClr val="FEFEDB"/>
                </a:solidFill>
                <a:latin typeface="Arial"/>
                <a:cs typeface="Arial"/>
              </a:rPr>
              <a:t>Assistant Professor, Radiology</a:t>
            </a:r>
          </a:p>
        </p:txBody>
      </p:sp>
      <p:pic>
        <p:nvPicPr>
          <p:cNvPr id="13" name="Picture 12" descr="Screen Shot 2015-09-13 at 4.14.57 PM.jpg"/>
          <p:cNvPicPr>
            <a:picLocks noChangeAspect="1"/>
          </p:cNvPicPr>
          <p:nvPr/>
        </p:nvPicPr>
        <p:blipFill rotWithShape="1">
          <a:blip r:embed="rId10">
            <a:extLst>
              <a:ext uri="{28A0092B-C50C-407E-A947-70E740481C1C}">
                <a14:useLocalDpi xmlns:a14="http://schemas.microsoft.com/office/drawing/2010/main" val="0"/>
              </a:ext>
            </a:extLst>
          </a:blip>
          <a:srcRect l="15151" r="20689"/>
          <a:stretch/>
        </p:blipFill>
        <p:spPr>
          <a:xfrm>
            <a:off x="4680561" y="4453246"/>
            <a:ext cx="841091" cy="1303337"/>
          </a:xfrm>
          <a:prstGeom prst="rect">
            <a:avLst/>
          </a:prstGeom>
        </p:spPr>
      </p:pic>
      <p:pic>
        <p:nvPicPr>
          <p:cNvPr id="28" name="Picture 27" descr="Screen Shot 2015-09-13 at 4.36.42 PM.jpg"/>
          <p:cNvPicPr>
            <a:picLocks noChangeAspect="1"/>
          </p:cNvPicPr>
          <p:nvPr/>
        </p:nvPicPr>
        <p:blipFill rotWithShape="1">
          <a:blip r:embed="rId11">
            <a:extLst>
              <a:ext uri="{28A0092B-C50C-407E-A947-70E740481C1C}">
                <a14:useLocalDpi xmlns:a14="http://schemas.microsoft.com/office/drawing/2010/main" val="0"/>
              </a:ext>
            </a:extLst>
          </a:blip>
          <a:srcRect l="15563" r="18170" b="9827"/>
          <a:stretch/>
        </p:blipFill>
        <p:spPr>
          <a:xfrm>
            <a:off x="4686952" y="3330976"/>
            <a:ext cx="834700" cy="1122981"/>
          </a:xfrm>
          <a:prstGeom prst="rect">
            <a:avLst/>
          </a:prstGeom>
        </p:spPr>
      </p:pic>
      <p:sp>
        <p:nvSpPr>
          <p:cNvPr id="25" name="TextBox 24"/>
          <p:cNvSpPr txBox="1"/>
          <p:nvPr/>
        </p:nvSpPr>
        <p:spPr>
          <a:xfrm>
            <a:off x="5492216" y="3569301"/>
            <a:ext cx="3419536" cy="6463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err="1" smtClean="0">
                <a:solidFill>
                  <a:srgbClr val="FEFEDB"/>
                </a:solidFill>
                <a:latin typeface="Arial"/>
                <a:cs typeface="Arial"/>
              </a:rPr>
              <a:t>Nishita</a:t>
            </a:r>
            <a:r>
              <a:rPr lang="en-US" b="1" dirty="0" smtClean="0">
                <a:solidFill>
                  <a:srgbClr val="FEFEDB"/>
                </a:solidFill>
                <a:latin typeface="Arial"/>
                <a:cs typeface="Arial"/>
              </a:rPr>
              <a:t> </a:t>
            </a:r>
            <a:r>
              <a:rPr lang="en-US" b="1" dirty="0" err="1" smtClean="0">
                <a:solidFill>
                  <a:srgbClr val="FEFEDB"/>
                </a:solidFill>
                <a:latin typeface="Arial"/>
                <a:cs typeface="Arial"/>
              </a:rPr>
              <a:t>Kothary</a:t>
            </a:r>
            <a:r>
              <a:rPr lang="en-US" b="1" dirty="0" smtClean="0">
                <a:solidFill>
                  <a:srgbClr val="FEFEDB"/>
                </a:solidFill>
                <a:latin typeface="Arial"/>
                <a:cs typeface="Arial"/>
              </a:rPr>
              <a:t>, MD</a:t>
            </a:r>
          </a:p>
          <a:p>
            <a:r>
              <a:rPr lang="en-US" dirty="0" smtClean="0">
                <a:solidFill>
                  <a:srgbClr val="FEFEDB"/>
                </a:solidFill>
                <a:latin typeface="Arial"/>
                <a:cs typeface="Arial"/>
              </a:rPr>
              <a:t>Associate Professor, Radiology</a:t>
            </a:r>
          </a:p>
        </p:txBody>
      </p:sp>
      <p:sp>
        <p:nvSpPr>
          <p:cNvPr id="29" name="TextBox 28"/>
          <p:cNvSpPr txBox="1"/>
          <p:nvPr/>
        </p:nvSpPr>
        <p:spPr>
          <a:xfrm>
            <a:off x="1110125" y="4504750"/>
            <a:ext cx="3419536"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smtClean="0">
                <a:solidFill>
                  <a:srgbClr val="FEFEDB"/>
                </a:solidFill>
                <a:latin typeface="Arial"/>
                <a:cs typeface="Arial"/>
              </a:rPr>
              <a:t>David Larson, MD</a:t>
            </a:r>
          </a:p>
          <a:p>
            <a:r>
              <a:rPr lang="en-US" dirty="0" smtClean="0">
                <a:solidFill>
                  <a:srgbClr val="FEFEDB"/>
                </a:solidFill>
                <a:latin typeface="Arial"/>
                <a:cs typeface="Arial"/>
              </a:rPr>
              <a:t>Associate Professor, Radiology</a:t>
            </a:r>
          </a:p>
          <a:p>
            <a:r>
              <a:rPr lang="en-US" dirty="0">
                <a:solidFill>
                  <a:srgbClr val="FEFEDB"/>
                </a:solidFill>
                <a:latin typeface="Arial"/>
                <a:cs typeface="Arial"/>
              </a:rPr>
              <a:t>Associate Chair of Performance Improvement</a:t>
            </a:r>
            <a:endParaRPr lang="en-US" dirty="0" smtClean="0">
              <a:solidFill>
                <a:srgbClr val="FEFEDB"/>
              </a:solidFill>
              <a:latin typeface="Arial"/>
              <a:cs typeface="Arial"/>
            </a:endParaRPr>
          </a:p>
        </p:txBody>
      </p:sp>
      <p:sp>
        <p:nvSpPr>
          <p:cNvPr id="30" name="TextBox 29"/>
          <p:cNvSpPr txBox="1"/>
          <p:nvPr/>
        </p:nvSpPr>
        <p:spPr>
          <a:xfrm>
            <a:off x="5492216" y="4504750"/>
            <a:ext cx="3419536" cy="1200329"/>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b="1" dirty="0" err="1" smtClean="0">
                <a:solidFill>
                  <a:srgbClr val="FEFEDB"/>
                </a:solidFill>
                <a:latin typeface="Arial"/>
                <a:cs typeface="Arial"/>
              </a:rPr>
              <a:t>Parag</a:t>
            </a:r>
            <a:r>
              <a:rPr lang="en-US" b="1" dirty="0" smtClean="0">
                <a:solidFill>
                  <a:srgbClr val="FEFEDB"/>
                </a:solidFill>
                <a:latin typeface="Arial"/>
                <a:cs typeface="Arial"/>
              </a:rPr>
              <a:t> </a:t>
            </a:r>
            <a:r>
              <a:rPr lang="en-US" b="1" dirty="0" err="1" smtClean="0">
                <a:solidFill>
                  <a:srgbClr val="FEFEDB"/>
                </a:solidFill>
                <a:latin typeface="Arial"/>
                <a:cs typeface="Arial"/>
              </a:rPr>
              <a:t>Mallick</a:t>
            </a:r>
            <a:r>
              <a:rPr lang="en-US" b="1" dirty="0" smtClean="0">
                <a:solidFill>
                  <a:srgbClr val="FEFEDB"/>
                </a:solidFill>
                <a:latin typeface="Arial"/>
                <a:cs typeface="Arial"/>
              </a:rPr>
              <a:t>, PhD</a:t>
            </a:r>
          </a:p>
          <a:p>
            <a:r>
              <a:rPr lang="en-US" dirty="0" smtClean="0">
                <a:solidFill>
                  <a:srgbClr val="FEFEDB"/>
                </a:solidFill>
                <a:latin typeface="Arial"/>
                <a:cs typeface="Arial"/>
              </a:rPr>
              <a:t>Assistant Professor, Radiology</a:t>
            </a:r>
          </a:p>
          <a:p>
            <a:r>
              <a:rPr lang="en-US" dirty="0" smtClean="0">
                <a:solidFill>
                  <a:srgbClr val="FEFEDB"/>
                </a:solidFill>
                <a:latin typeface="Arial"/>
                <a:cs typeface="Arial"/>
              </a:rPr>
              <a:t>Canary Center for Early Detection of Cancer</a:t>
            </a:r>
          </a:p>
        </p:txBody>
      </p:sp>
      <p:grpSp>
        <p:nvGrpSpPr>
          <p:cNvPr id="5" name="Group 4"/>
          <p:cNvGrpSpPr/>
          <p:nvPr/>
        </p:nvGrpSpPr>
        <p:grpSpPr>
          <a:xfrm>
            <a:off x="2345964" y="5671670"/>
            <a:ext cx="4452073" cy="1064545"/>
            <a:chOff x="2592188" y="5671670"/>
            <a:chExt cx="4452073" cy="1064545"/>
          </a:xfrm>
          <a:effectLst>
            <a:outerShdw blurRad="50800" dist="38100" dir="2700000" algn="tl" rotWithShape="0">
              <a:prstClr val="black">
                <a:alpha val="40000"/>
              </a:prstClr>
            </a:outerShdw>
          </a:effectLst>
        </p:grpSpPr>
        <p:pic>
          <p:nvPicPr>
            <p:cNvPr id="8" name="Picture 7" descr="Screen Shot 2015-09-13 at 4.14.30 PM.jpg"/>
            <p:cNvPicPr>
              <a:picLocks noChangeAspect="1"/>
            </p:cNvPicPr>
            <p:nvPr/>
          </p:nvPicPr>
          <p:blipFill rotWithShape="1">
            <a:blip r:embed="rId12">
              <a:extLst>
                <a:ext uri="{28A0092B-C50C-407E-A947-70E740481C1C}">
                  <a14:useLocalDpi xmlns:a14="http://schemas.microsoft.com/office/drawing/2010/main" val="0"/>
                </a:ext>
              </a:extLst>
            </a:blip>
            <a:srcRect l="8258" r="12727"/>
            <a:stretch/>
          </p:blipFill>
          <p:spPr>
            <a:xfrm>
              <a:off x="2592188" y="5671670"/>
              <a:ext cx="850810" cy="1064545"/>
            </a:xfrm>
            <a:prstGeom prst="rect">
              <a:avLst/>
            </a:prstGeom>
          </p:spPr>
        </p:pic>
        <p:sp>
          <p:nvSpPr>
            <p:cNvPr id="31" name="TextBox 30"/>
            <p:cNvSpPr txBox="1"/>
            <p:nvPr/>
          </p:nvSpPr>
          <p:spPr>
            <a:xfrm>
              <a:off x="3624725" y="5742277"/>
              <a:ext cx="3419536" cy="923330"/>
            </a:xfrm>
            <a:prstGeom prst="rect">
              <a:avLst/>
            </a:prstGeom>
            <a:noFill/>
          </p:spPr>
          <p:txBody>
            <a:bodyPr wrap="square" rtlCol="0">
              <a:spAutoFit/>
            </a:bodyPr>
            <a:lstStyle/>
            <a:p>
              <a:r>
                <a:rPr lang="en-US" b="1" dirty="0" err="1" smtClean="0">
                  <a:solidFill>
                    <a:srgbClr val="FEFEDB"/>
                  </a:solidFill>
                  <a:latin typeface="Arial"/>
                  <a:cs typeface="Arial"/>
                </a:rPr>
                <a:t>Safwan</a:t>
              </a:r>
              <a:r>
                <a:rPr lang="en-US" b="1" dirty="0" smtClean="0">
                  <a:solidFill>
                    <a:srgbClr val="FEFEDB"/>
                  </a:solidFill>
                  <a:latin typeface="Arial"/>
                  <a:cs typeface="Arial"/>
                </a:rPr>
                <a:t> </a:t>
              </a:r>
              <a:r>
                <a:rPr lang="en-US" b="1" dirty="0" err="1" smtClean="0">
                  <a:solidFill>
                    <a:srgbClr val="FEFEDB"/>
                  </a:solidFill>
                  <a:latin typeface="Arial"/>
                  <a:cs typeface="Arial"/>
                </a:rPr>
                <a:t>Halabi</a:t>
              </a:r>
              <a:r>
                <a:rPr lang="en-US" b="1" dirty="0" smtClean="0">
                  <a:solidFill>
                    <a:srgbClr val="FEFEDB"/>
                  </a:solidFill>
                  <a:latin typeface="Arial"/>
                  <a:cs typeface="Arial"/>
                </a:rPr>
                <a:t>, MD</a:t>
              </a:r>
            </a:p>
            <a:p>
              <a:r>
                <a:rPr lang="en-US" dirty="0" smtClean="0">
                  <a:solidFill>
                    <a:srgbClr val="FEFEDB"/>
                  </a:solidFill>
                  <a:latin typeface="Arial"/>
                  <a:cs typeface="Arial"/>
                </a:rPr>
                <a:t>Assistant Professor, Radiology</a:t>
              </a:r>
            </a:p>
            <a:p>
              <a:r>
                <a:rPr lang="en-US" dirty="0" smtClean="0">
                  <a:solidFill>
                    <a:srgbClr val="FEFEDB"/>
                  </a:solidFill>
                  <a:latin typeface="Arial"/>
                  <a:cs typeface="Arial"/>
                </a:rPr>
                <a:t>Pediatric Radiology</a:t>
              </a:r>
            </a:p>
          </p:txBody>
        </p:sp>
      </p:grpSp>
    </p:spTree>
    <p:extLst>
      <p:ext uri="{BB962C8B-B14F-4D97-AF65-F5344CB8AC3E}">
        <p14:creationId xmlns:p14="http://schemas.microsoft.com/office/powerpoint/2010/main" val="6453588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20" y="146113"/>
            <a:ext cx="8938760" cy="514575"/>
          </a:xfrm>
          <a:effectLst>
            <a:outerShdw blurRad="50800" dist="38100" dir="2700000" algn="tl" rotWithShape="0">
              <a:prstClr val="black">
                <a:alpha val="40000"/>
              </a:prstClr>
            </a:outerShdw>
          </a:effectLst>
        </p:spPr>
        <p:txBody>
          <a:bodyPr>
            <a:noAutofit/>
          </a:bodyPr>
          <a:lstStyle/>
          <a:p>
            <a:r>
              <a:rPr lang="en-US" dirty="0" smtClean="0">
                <a:solidFill>
                  <a:srgbClr val="FFFF69"/>
                </a:solidFill>
                <a:latin typeface="Arial"/>
                <a:cs typeface="Arial"/>
              </a:rPr>
              <a:t/>
            </a:r>
            <a:br>
              <a:rPr lang="en-US" dirty="0" smtClean="0">
                <a:solidFill>
                  <a:srgbClr val="FFFF69"/>
                </a:solidFill>
                <a:latin typeface="Arial"/>
                <a:cs typeface="Arial"/>
              </a:rPr>
            </a:br>
            <a:r>
              <a:rPr lang="en-US" dirty="0" smtClean="0">
                <a:solidFill>
                  <a:srgbClr val="FFFF69"/>
                </a:solidFill>
                <a:latin typeface="Arial"/>
                <a:cs typeface="Arial"/>
              </a:rPr>
              <a:t>Affiliated IBIIS Faculty</a:t>
            </a:r>
            <a:br>
              <a:rPr lang="en-US" dirty="0" smtClean="0">
                <a:solidFill>
                  <a:srgbClr val="FFFF69"/>
                </a:solidFill>
                <a:latin typeface="Arial"/>
                <a:cs typeface="Arial"/>
              </a:rPr>
            </a:br>
            <a:endParaRPr lang="en-US" dirty="0">
              <a:solidFill>
                <a:srgbClr val="FFFF69"/>
              </a:solidFill>
              <a:latin typeface="Arial"/>
              <a:cs typeface="Arial"/>
            </a:endParaRPr>
          </a:p>
        </p:txBody>
      </p:sp>
      <p:sp>
        <p:nvSpPr>
          <p:cNvPr id="12" name="Rectangle 11"/>
          <p:cNvSpPr/>
          <p:nvPr/>
        </p:nvSpPr>
        <p:spPr>
          <a:xfrm>
            <a:off x="5492216" y="2381816"/>
            <a:ext cx="3643317" cy="923330"/>
          </a:xfrm>
          <a:prstGeom prst="rect">
            <a:avLst/>
          </a:prstGeom>
        </p:spPr>
        <p:txBody>
          <a:bodyPr wrap="square">
            <a:spAutoFit/>
          </a:bodyPr>
          <a:lstStyle/>
          <a:p>
            <a:r>
              <a:rPr lang="en-US" b="1" dirty="0" err="1" smtClean="0">
                <a:solidFill>
                  <a:srgbClr val="FEFEDB"/>
                </a:solidFill>
                <a:latin typeface="Arial"/>
                <a:cs typeface="Arial"/>
              </a:rPr>
              <a:t>Ruijiang</a:t>
            </a:r>
            <a:r>
              <a:rPr lang="en-US" b="1" dirty="0" smtClean="0">
                <a:solidFill>
                  <a:srgbClr val="FEFEDB"/>
                </a:solidFill>
                <a:latin typeface="Arial"/>
                <a:cs typeface="Arial"/>
              </a:rPr>
              <a:t> Li, PhD</a:t>
            </a:r>
          </a:p>
          <a:p>
            <a:r>
              <a:rPr lang="en-US" dirty="0">
                <a:solidFill>
                  <a:srgbClr val="FEFEDB"/>
                </a:solidFill>
                <a:latin typeface="Arial"/>
                <a:cs typeface="Arial"/>
              </a:rPr>
              <a:t>Assistant Professor </a:t>
            </a:r>
            <a:r>
              <a:rPr lang="en-US" dirty="0" smtClean="0">
                <a:solidFill>
                  <a:srgbClr val="FEFEDB"/>
                </a:solidFill>
                <a:latin typeface="Arial"/>
                <a:cs typeface="Arial"/>
              </a:rPr>
              <a:t>of </a:t>
            </a:r>
            <a:r>
              <a:rPr lang="en-US" dirty="0">
                <a:solidFill>
                  <a:srgbClr val="FEFEDB"/>
                </a:solidFill>
                <a:latin typeface="Arial"/>
                <a:cs typeface="Arial"/>
              </a:rPr>
              <a:t>Radiation </a:t>
            </a:r>
            <a:r>
              <a:rPr lang="en-US" dirty="0" smtClean="0">
                <a:solidFill>
                  <a:srgbClr val="FEFEDB"/>
                </a:solidFill>
                <a:latin typeface="Arial"/>
                <a:cs typeface="Arial"/>
              </a:rPr>
              <a:t>Oncology</a:t>
            </a:r>
          </a:p>
        </p:txBody>
      </p:sp>
      <p:sp>
        <p:nvSpPr>
          <p:cNvPr id="15" name="Rectangle 14"/>
          <p:cNvSpPr/>
          <p:nvPr/>
        </p:nvSpPr>
        <p:spPr>
          <a:xfrm>
            <a:off x="1110125" y="926616"/>
            <a:ext cx="3317942" cy="1200329"/>
          </a:xfrm>
          <a:prstGeom prst="rect">
            <a:avLst/>
          </a:prstGeom>
        </p:spPr>
        <p:txBody>
          <a:bodyPr wrap="square">
            <a:spAutoFit/>
          </a:bodyPr>
          <a:lstStyle/>
          <a:p>
            <a:r>
              <a:rPr lang="en-US" b="1" dirty="0" smtClean="0">
                <a:solidFill>
                  <a:srgbClr val="FEFEDB"/>
                </a:solidFill>
                <a:latin typeface="Arial"/>
                <a:cs typeface="Arial"/>
              </a:rPr>
              <a:t>Olivier Gevaert, PhD</a:t>
            </a:r>
          </a:p>
          <a:p>
            <a:r>
              <a:rPr lang="en-US" dirty="0" smtClean="0">
                <a:solidFill>
                  <a:srgbClr val="FEFEDB"/>
                </a:solidFill>
                <a:latin typeface="Arial"/>
                <a:cs typeface="Arial"/>
              </a:rPr>
              <a:t>Assistant Professor, Biomedical Informatics Research   </a:t>
            </a:r>
          </a:p>
        </p:txBody>
      </p:sp>
      <p:sp>
        <p:nvSpPr>
          <p:cNvPr id="19" name="Rectangle 18"/>
          <p:cNvSpPr/>
          <p:nvPr/>
        </p:nvSpPr>
        <p:spPr>
          <a:xfrm>
            <a:off x="1110125" y="2243317"/>
            <a:ext cx="3419536" cy="1200329"/>
          </a:xfrm>
          <a:prstGeom prst="rect">
            <a:avLst/>
          </a:prstGeom>
        </p:spPr>
        <p:txBody>
          <a:bodyPr wrap="square">
            <a:spAutoFit/>
          </a:bodyPr>
          <a:lstStyle/>
          <a:p>
            <a:r>
              <a:rPr lang="en-US" b="1" dirty="0" smtClean="0">
                <a:solidFill>
                  <a:srgbClr val="FEFEDB"/>
                </a:solidFill>
                <a:latin typeface="Arial"/>
                <a:cs typeface="Arial"/>
              </a:rPr>
              <a:t>Killian Pohl, PhD</a:t>
            </a:r>
          </a:p>
          <a:p>
            <a:r>
              <a:rPr lang="en-US" dirty="0">
                <a:solidFill>
                  <a:srgbClr val="FEFEDB"/>
                </a:solidFill>
                <a:latin typeface="Arial"/>
                <a:cs typeface="Arial"/>
              </a:rPr>
              <a:t>Adjunct Assistant Professor, Department of Psychiatry &amp; Behavioral Sciences</a:t>
            </a:r>
            <a:endParaRPr lang="en-US" dirty="0" smtClean="0">
              <a:solidFill>
                <a:srgbClr val="FEFEDB"/>
              </a:solidFill>
              <a:latin typeface="Arial"/>
              <a:cs typeface="Arial"/>
            </a:endParaRPr>
          </a:p>
        </p:txBody>
      </p:sp>
      <p:sp>
        <p:nvSpPr>
          <p:cNvPr id="23" name="Rectangle 22"/>
          <p:cNvSpPr/>
          <p:nvPr/>
        </p:nvSpPr>
        <p:spPr>
          <a:xfrm>
            <a:off x="5492216" y="788116"/>
            <a:ext cx="3651784" cy="1477328"/>
          </a:xfrm>
          <a:prstGeom prst="rect">
            <a:avLst/>
          </a:prstGeom>
        </p:spPr>
        <p:txBody>
          <a:bodyPr wrap="square">
            <a:spAutoFit/>
          </a:bodyPr>
          <a:lstStyle/>
          <a:p>
            <a:r>
              <a:rPr lang="en-US" b="1" dirty="0" smtClean="0">
                <a:solidFill>
                  <a:srgbClr val="FEFEDB"/>
                </a:solidFill>
                <a:latin typeface="Arial"/>
                <a:cs typeface="Arial"/>
              </a:rPr>
              <a:t>David Paik, PhD</a:t>
            </a:r>
          </a:p>
          <a:p>
            <a:r>
              <a:rPr lang="en-US" dirty="0" smtClean="0">
                <a:solidFill>
                  <a:srgbClr val="FEFEDB"/>
                </a:solidFill>
                <a:latin typeface="Arial"/>
                <a:cs typeface="Arial"/>
              </a:rPr>
              <a:t>Consulting Assistant Professor, Radiology</a:t>
            </a:r>
          </a:p>
          <a:p>
            <a:r>
              <a:rPr lang="en-US" dirty="0">
                <a:solidFill>
                  <a:srgbClr val="FEFEDB"/>
                </a:solidFill>
                <a:latin typeface="Arial"/>
                <a:cs typeface="Arial"/>
              </a:rPr>
              <a:t>Director, Imaging Science at </a:t>
            </a:r>
            <a:r>
              <a:rPr lang="en-US" dirty="0" err="1">
                <a:solidFill>
                  <a:srgbClr val="FEFEDB"/>
                </a:solidFill>
                <a:latin typeface="Arial"/>
                <a:cs typeface="Arial"/>
              </a:rPr>
              <a:t>Elucid</a:t>
            </a:r>
            <a:r>
              <a:rPr lang="en-US" dirty="0">
                <a:solidFill>
                  <a:srgbClr val="FEFEDB"/>
                </a:solidFill>
                <a:latin typeface="Arial"/>
                <a:cs typeface="Arial"/>
              </a:rPr>
              <a:t> </a:t>
            </a:r>
            <a:r>
              <a:rPr lang="en-US" dirty="0" err="1">
                <a:solidFill>
                  <a:srgbClr val="FEFEDB"/>
                </a:solidFill>
                <a:latin typeface="Arial"/>
                <a:cs typeface="Arial"/>
              </a:rPr>
              <a:t>Bioimaging</a:t>
            </a:r>
            <a:r>
              <a:rPr lang="en-US" dirty="0">
                <a:solidFill>
                  <a:srgbClr val="FEFEDB"/>
                </a:solidFill>
                <a:latin typeface="Arial"/>
                <a:cs typeface="Arial"/>
              </a:rPr>
              <a:t> Inc.</a:t>
            </a:r>
            <a:endParaRPr lang="en-US" dirty="0" smtClean="0">
              <a:solidFill>
                <a:srgbClr val="FEFEDB"/>
              </a:solidFill>
              <a:latin typeface="Arial"/>
              <a:cs typeface="Arial"/>
            </a:endParaRPr>
          </a:p>
        </p:txBody>
      </p:sp>
      <p:pic>
        <p:nvPicPr>
          <p:cNvPr id="7" name="Picture 6" descr="Screen Shot 2015-09-13 at 4.14.19 PM.jp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1009" r="14376"/>
          <a:stretch/>
        </p:blipFill>
        <p:spPr>
          <a:xfrm>
            <a:off x="199822" y="956646"/>
            <a:ext cx="850810" cy="1140268"/>
          </a:xfrm>
          <a:prstGeom prst="rect">
            <a:avLst/>
          </a:prstGeom>
        </p:spPr>
      </p:pic>
      <p:pic>
        <p:nvPicPr>
          <p:cNvPr id="18" name="Picture 17" descr="Screen Shot 2015-09-13 at 4.15.06 PM.jpg"/>
          <p:cNvPicPr>
            <a:picLocks noChangeAspect="1"/>
          </p:cNvPicPr>
          <p:nvPr/>
        </p:nvPicPr>
        <p:blipFill rotWithShape="1">
          <a:blip r:embed="rId5">
            <a:extLst>
              <a:ext uri="{28A0092B-C50C-407E-A947-70E740481C1C}">
                <a14:useLocalDpi xmlns:a14="http://schemas.microsoft.com/office/drawing/2010/main" val="0"/>
              </a:ext>
            </a:extLst>
          </a:blip>
          <a:srcRect l="12294" r="11889"/>
          <a:stretch/>
        </p:blipFill>
        <p:spPr>
          <a:xfrm>
            <a:off x="4673600" y="2294308"/>
            <a:ext cx="818617" cy="1098347"/>
          </a:xfrm>
          <a:prstGeom prst="rect">
            <a:avLst/>
          </a:prstGeom>
        </p:spPr>
      </p:pic>
      <p:pic>
        <p:nvPicPr>
          <p:cNvPr id="26" name="Picture 25" descr="Screen Shot 2015-09-13 at 4.15.14 PM.jpg"/>
          <p:cNvPicPr>
            <a:picLocks noChangeAspect="1"/>
          </p:cNvPicPr>
          <p:nvPr/>
        </p:nvPicPr>
        <p:blipFill rotWithShape="1">
          <a:blip r:embed="rId6">
            <a:extLst>
              <a:ext uri="{BEBA8EAE-BF5A-486C-A8C5-ECC9F3942E4B}">
                <a14:imgProps xmlns:a14="http://schemas.microsoft.com/office/drawing/2010/main">
                  <a14:imgLayer r:embed="rId7">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3026" t="807" r="10229" b="-3118"/>
          <a:stretch/>
        </p:blipFill>
        <p:spPr>
          <a:xfrm>
            <a:off x="4653627" y="961385"/>
            <a:ext cx="838589" cy="1130790"/>
          </a:xfrm>
          <a:prstGeom prst="rect">
            <a:avLst/>
          </a:prstGeom>
        </p:spPr>
      </p:pic>
      <p:pic>
        <p:nvPicPr>
          <p:cNvPr id="27" name="Picture 26" descr="Screen Shot 2015-09-13 at 4.15.21 PM.jpg"/>
          <p:cNvPicPr>
            <a:picLocks noChangeAspect="1"/>
          </p:cNvPicPr>
          <p:nvPr/>
        </p:nvPicPr>
        <p:blipFill rotWithShape="1">
          <a:blip r:embed="rId8">
            <a:extLst>
              <a:ext uri="{28A0092B-C50C-407E-A947-70E740481C1C}">
                <a14:useLocalDpi xmlns:a14="http://schemas.microsoft.com/office/drawing/2010/main" val="0"/>
              </a:ext>
            </a:extLst>
          </a:blip>
          <a:srcRect l="14927" r="21517" b="8509"/>
          <a:stretch/>
        </p:blipFill>
        <p:spPr>
          <a:xfrm>
            <a:off x="199822" y="2234596"/>
            <a:ext cx="850810" cy="1217771"/>
          </a:xfrm>
          <a:prstGeom prst="rect">
            <a:avLst/>
          </a:prstGeom>
        </p:spPr>
      </p:pic>
      <p:sp>
        <p:nvSpPr>
          <p:cNvPr id="32" name="Rectangle 31"/>
          <p:cNvSpPr/>
          <p:nvPr/>
        </p:nvSpPr>
        <p:spPr>
          <a:xfrm>
            <a:off x="1234090" y="4555660"/>
            <a:ext cx="5520517" cy="923330"/>
          </a:xfrm>
          <a:prstGeom prst="rect">
            <a:avLst/>
          </a:prstGeom>
          <a:effectLst>
            <a:outerShdw blurRad="50800" dist="38100" dir="2700000" algn="tl" rotWithShape="0">
              <a:prstClr val="black">
                <a:alpha val="40000"/>
              </a:prstClr>
            </a:outerShdw>
          </a:effectLst>
        </p:spPr>
        <p:txBody>
          <a:bodyPr wrap="square">
            <a:spAutoFit/>
          </a:bodyPr>
          <a:lstStyle/>
          <a:p>
            <a:r>
              <a:rPr lang="en-US" b="1" dirty="0" err="1">
                <a:solidFill>
                  <a:srgbClr val="FEFEDB"/>
                </a:solidFill>
                <a:latin typeface="Arial"/>
                <a:cs typeface="Arial"/>
              </a:rPr>
              <a:t>Byoung</a:t>
            </a:r>
            <a:r>
              <a:rPr lang="en-US" b="1" dirty="0">
                <a:solidFill>
                  <a:srgbClr val="FEFEDB"/>
                </a:solidFill>
                <a:latin typeface="Arial"/>
                <a:cs typeface="Arial"/>
              </a:rPr>
              <a:t> </a:t>
            </a:r>
            <a:r>
              <a:rPr lang="en-US" b="1" dirty="0" err="1">
                <a:solidFill>
                  <a:srgbClr val="FEFEDB"/>
                </a:solidFill>
                <a:latin typeface="Arial"/>
                <a:cs typeface="Arial"/>
              </a:rPr>
              <a:t>Wook</a:t>
            </a:r>
            <a:r>
              <a:rPr lang="en-US" b="1" dirty="0">
                <a:solidFill>
                  <a:srgbClr val="FEFEDB"/>
                </a:solidFill>
                <a:latin typeface="Arial"/>
                <a:cs typeface="Arial"/>
              </a:rPr>
              <a:t> Choi, MD</a:t>
            </a:r>
          </a:p>
          <a:p>
            <a:r>
              <a:rPr lang="en-US" dirty="0" smtClean="0">
                <a:solidFill>
                  <a:srgbClr val="FEFEDB"/>
                </a:solidFill>
                <a:latin typeface="Arial"/>
                <a:cs typeface="Arial"/>
              </a:rPr>
              <a:t>Professor &amp; Chief , </a:t>
            </a:r>
            <a:r>
              <a:rPr lang="en-US" dirty="0">
                <a:solidFill>
                  <a:srgbClr val="FEFEDB"/>
                </a:solidFill>
                <a:latin typeface="Arial"/>
                <a:cs typeface="Arial"/>
              </a:rPr>
              <a:t>Department of Radiology, </a:t>
            </a:r>
            <a:r>
              <a:rPr lang="en-US" dirty="0" err="1">
                <a:solidFill>
                  <a:srgbClr val="FEFEDB"/>
                </a:solidFill>
                <a:latin typeface="Arial"/>
                <a:cs typeface="Arial"/>
              </a:rPr>
              <a:t>Yonsei</a:t>
            </a:r>
            <a:r>
              <a:rPr lang="en-US" dirty="0">
                <a:solidFill>
                  <a:srgbClr val="FEFEDB"/>
                </a:solidFill>
                <a:latin typeface="Arial"/>
                <a:cs typeface="Arial"/>
              </a:rPr>
              <a:t> University Hospital, Korea</a:t>
            </a:r>
            <a:endParaRPr lang="en-US" dirty="0" smtClean="0">
              <a:solidFill>
                <a:srgbClr val="FEFEDB"/>
              </a:solidFill>
              <a:latin typeface="Arial"/>
              <a:cs typeface="Arial"/>
            </a:endParaRPr>
          </a:p>
        </p:txBody>
      </p:sp>
      <p:pic>
        <p:nvPicPr>
          <p:cNvPr id="4" name="Picture 3" descr="Screen Shot 2015-09-13 at 5.23.15 PM.jpg"/>
          <p:cNvPicPr>
            <a:picLocks noChangeAspect="1"/>
          </p:cNvPicPr>
          <p:nvPr/>
        </p:nvPicPr>
        <p:blipFill rotWithShape="1">
          <a:blip r:embed="rId9">
            <a:extLst>
              <a:ext uri="{28A0092B-C50C-407E-A947-70E740481C1C}">
                <a14:useLocalDpi xmlns:a14="http://schemas.microsoft.com/office/drawing/2010/main" val="0"/>
              </a:ext>
            </a:extLst>
          </a:blip>
          <a:srcRect l="2471" r="12216"/>
          <a:stretch/>
        </p:blipFill>
        <p:spPr>
          <a:xfrm>
            <a:off x="199823" y="4418130"/>
            <a:ext cx="850810" cy="1205359"/>
          </a:xfrm>
          <a:prstGeom prst="rect">
            <a:avLst/>
          </a:prstGeom>
        </p:spPr>
      </p:pic>
      <p:sp>
        <p:nvSpPr>
          <p:cNvPr id="33" name="Title 1"/>
          <p:cNvSpPr txBox="1">
            <a:spLocks/>
          </p:cNvSpPr>
          <p:nvPr/>
        </p:nvSpPr>
        <p:spPr>
          <a:xfrm>
            <a:off x="102620" y="3746007"/>
            <a:ext cx="8938760" cy="51457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4400" kern="1200">
                <a:solidFill>
                  <a:srgbClr val="FFFFFF"/>
                </a:solidFill>
                <a:latin typeface="+mj-lt"/>
                <a:ea typeface="+mj-ea"/>
                <a:cs typeface="+mj-cs"/>
              </a:defRPr>
            </a:lvl1pPr>
          </a:lstStyle>
          <a:p>
            <a:r>
              <a:rPr lang="en-US" dirty="0" smtClean="0">
                <a:solidFill>
                  <a:srgbClr val="FFFF69"/>
                </a:solidFill>
                <a:latin typeface="Arial"/>
                <a:cs typeface="Arial"/>
              </a:rPr>
              <a:t/>
            </a:r>
            <a:br>
              <a:rPr lang="en-US" dirty="0" smtClean="0">
                <a:solidFill>
                  <a:srgbClr val="FFFF69"/>
                </a:solidFill>
                <a:latin typeface="Arial"/>
                <a:cs typeface="Arial"/>
              </a:rPr>
            </a:br>
            <a:r>
              <a:rPr lang="en-US" dirty="0" smtClean="0">
                <a:solidFill>
                  <a:srgbClr val="FFFF69"/>
                </a:solidFill>
                <a:latin typeface="Arial"/>
                <a:cs typeface="Arial"/>
              </a:rPr>
              <a:t>Visiting IBIIS Faculty</a:t>
            </a:r>
            <a:br>
              <a:rPr lang="en-US" dirty="0" smtClean="0">
                <a:solidFill>
                  <a:srgbClr val="FFFF69"/>
                </a:solidFill>
                <a:latin typeface="Arial"/>
                <a:cs typeface="Arial"/>
              </a:rPr>
            </a:br>
            <a:endParaRPr lang="en-US" dirty="0">
              <a:solidFill>
                <a:srgbClr val="FFFF69"/>
              </a:solidFill>
              <a:latin typeface="Arial"/>
              <a:cs typeface="Arial"/>
            </a:endParaRPr>
          </a:p>
        </p:txBody>
      </p:sp>
    </p:spTree>
    <p:extLst>
      <p:ext uri="{BB962C8B-B14F-4D97-AF65-F5344CB8AC3E}">
        <p14:creationId xmlns:p14="http://schemas.microsoft.com/office/powerpoint/2010/main" val="34597549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071220">
                <a:alpha val="98000"/>
              </a:srgbClr>
            </a:gs>
            <a:gs pos="77000">
              <a:srgbClr val="12224E">
                <a:alpha val="87000"/>
              </a:srgbClr>
            </a:gs>
          </a:gsLst>
          <a:lin ang="51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8974" r="11830" b="23628"/>
          <a:stretch/>
        </p:blipFill>
        <p:spPr>
          <a:xfrm>
            <a:off x="4405774" y="987622"/>
            <a:ext cx="1413408" cy="1673502"/>
          </a:xfrm>
          <a:prstGeom prst="rect">
            <a:avLst/>
          </a:prstGeom>
          <a:ln>
            <a:solidFill>
              <a:srgbClr val="000000"/>
            </a:solidFill>
          </a:ln>
        </p:spPr>
      </p:pic>
      <p:sp>
        <p:nvSpPr>
          <p:cNvPr id="3" name="Content Placeholder 2"/>
          <p:cNvSpPr>
            <a:spLocks noGrp="1"/>
          </p:cNvSpPr>
          <p:nvPr>
            <p:ph idx="1"/>
          </p:nvPr>
        </p:nvSpPr>
        <p:spPr>
          <a:xfrm>
            <a:off x="457200" y="1112838"/>
            <a:ext cx="8229600" cy="4708525"/>
          </a:xfrm>
        </p:spPr>
        <p:txBody>
          <a:bodyPr/>
          <a:lstStyle/>
          <a:p>
            <a:endParaRPr lang="en-US" dirty="0" smtClean="0">
              <a:solidFill>
                <a:srgbClr val="FFFF69"/>
              </a:solidFill>
            </a:endParaRPr>
          </a:p>
          <a:p>
            <a:endParaRPr lang="en-US" dirty="0" smtClean="0">
              <a:solidFill>
                <a:srgbClr val="FFFF69"/>
              </a:solidFill>
            </a:endParaRPr>
          </a:p>
          <a:p>
            <a:endParaRPr lang="en-US" dirty="0" smtClean="0">
              <a:solidFill>
                <a:srgbClr val="FFFF69"/>
              </a:solidFill>
            </a:endParaRPr>
          </a:p>
        </p:txBody>
      </p:sp>
      <p:sp>
        <p:nvSpPr>
          <p:cNvPr id="11" name="Rectangle 10"/>
          <p:cNvSpPr/>
          <p:nvPr/>
        </p:nvSpPr>
        <p:spPr>
          <a:xfrm>
            <a:off x="5991559" y="2997129"/>
            <a:ext cx="2498175" cy="1631216"/>
          </a:xfrm>
          <a:prstGeom prst="rect">
            <a:avLst/>
          </a:prstGeom>
        </p:spPr>
        <p:txBody>
          <a:bodyPr wrap="square">
            <a:spAutoFit/>
          </a:bodyPr>
          <a:lstStyle/>
          <a:p>
            <a:r>
              <a:rPr lang="en-US" sz="2000" b="1" dirty="0" smtClean="0">
                <a:solidFill>
                  <a:srgbClr val="FEFEDB"/>
                </a:solidFill>
                <a:latin typeface="Arial"/>
                <a:cs typeface="Arial"/>
              </a:rPr>
              <a:t>Elizabeth Colvin</a:t>
            </a:r>
          </a:p>
          <a:p>
            <a:r>
              <a:rPr lang="en-US" sz="2000" dirty="0" smtClean="0">
                <a:solidFill>
                  <a:srgbClr val="FEFEDB"/>
                </a:solidFill>
                <a:latin typeface="Arial"/>
                <a:cs typeface="Arial"/>
              </a:rPr>
              <a:t>Admin Assistant: </a:t>
            </a:r>
          </a:p>
          <a:p>
            <a:r>
              <a:rPr lang="en-US" sz="2000" dirty="0" smtClean="0">
                <a:solidFill>
                  <a:srgbClr val="FEFEDB"/>
                </a:solidFill>
                <a:latin typeface="Arial"/>
                <a:cs typeface="Arial"/>
              </a:rPr>
              <a:t>Sandy Napel,</a:t>
            </a:r>
          </a:p>
          <a:p>
            <a:r>
              <a:rPr lang="en-US" sz="2000" dirty="0" smtClean="0">
                <a:solidFill>
                  <a:srgbClr val="FEFEDB"/>
                </a:solidFill>
                <a:latin typeface="Arial"/>
                <a:cs typeface="Arial"/>
              </a:rPr>
              <a:t>Curt </a:t>
            </a:r>
            <a:r>
              <a:rPr lang="en-US" sz="2000" dirty="0" err="1" smtClean="0">
                <a:solidFill>
                  <a:srgbClr val="FEFEDB"/>
                </a:solidFill>
                <a:latin typeface="Arial"/>
                <a:cs typeface="Arial"/>
              </a:rPr>
              <a:t>Langlotz</a:t>
            </a:r>
            <a:r>
              <a:rPr lang="en-US" sz="2000" dirty="0" smtClean="0">
                <a:solidFill>
                  <a:srgbClr val="FEFEDB"/>
                </a:solidFill>
                <a:latin typeface="Arial"/>
                <a:cs typeface="Arial"/>
              </a:rPr>
              <a:t>, </a:t>
            </a:r>
          </a:p>
          <a:p>
            <a:r>
              <a:rPr lang="en-US" sz="2000" dirty="0" smtClean="0">
                <a:solidFill>
                  <a:srgbClr val="FEFEDB"/>
                </a:solidFill>
                <a:latin typeface="Arial"/>
                <a:cs typeface="Arial"/>
              </a:rPr>
              <a:t>3DQ Lab</a:t>
            </a:r>
          </a:p>
        </p:txBody>
      </p:sp>
      <p:sp>
        <p:nvSpPr>
          <p:cNvPr id="14" name="Rectangle 13"/>
          <p:cNvSpPr/>
          <p:nvPr/>
        </p:nvSpPr>
        <p:spPr>
          <a:xfrm>
            <a:off x="1716872" y="2997129"/>
            <a:ext cx="2093417" cy="1015663"/>
          </a:xfrm>
          <a:prstGeom prst="rect">
            <a:avLst/>
          </a:prstGeom>
        </p:spPr>
        <p:txBody>
          <a:bodyPr wrap="none">
            <a:spAutoFit/>
          </a:bodyPr>
          <a:lstStyle/>
          <a:p>
            <a:r>
              <a:rPr lang="en-US" sz="2000" b="1" dirty="0" err="1" smtClean="0">
                <a:solidFill>
                  <a:srgbClr val="FEFEDB"/>
                </a:solidFill>
                <a:latin typeface="Arial"/>
                <a:cs typeface="Arial"/>
              </a:rPr>
              <a:t>Fuad</a:t>
            </a:r>
            <a:r>
              <a:rPr lang="en-US" sz="2000" b="1" dirty="0" smtClean="0">
                <a:solidFill>
                  <a:srgbClr val="FEFEDB"/>
                </a:solidFill>
                <a:latin typeface="Arial"/>
                <a:cs typeface="Arial"/>
              </a:rPr>
              <a:t> </a:t>
            </a:r>
            <a:r>
              <a:rPr lang="en-US" sz="2000" b="1" dirty="0" err="1" smtClean="0">
                <a:solidFill>
                  <a:srgbClr val="FEFEDB"/>
                </a:solidFill>
                <a:latin typeface="Arial"/>
                <a:cs typeface="Arial"/>
              </a:rPr>
              <a:t>Nijim</a:t>
            </a:r>
            <a:endParaRPr lang="en-US" sz="2000" b="1" dirty="0" smtClean="0">
              <a:solidFill>
                <a:srgbClr val="FEFEDB"/>
              </a:solidFill>
              <a:latin typeface="Arial"/>
              <a:cs typeface="Arial"/>
            </a:endParaRPr>
          </a:p>
          <a:p>
            <a:r>
              <a:rPr lang="en-US" sz="2000" dirty="0" smtClean="0">
                <a:solidFill>
                  <a:srgbClr val="FEFEDB"/>
                </a:solidFill>
                <a:latin typeface="Arial"/>
                <a:cs typeface="Arial"/>
              </a:rPr>
              <a:t>Admin Assistant:</a:t>
            </a:r>
          </a:p>
          <a:p>
            <a:r>
              <a:rPr lang="en-US" sz="2000" dirty="0" smtClean="0">
                <a:solidFill>
                  <a:srgbClr val="FEFEDB"/>
                </a:solidFill>
                <a:latin typeface="Arial"/>
                <a:cs typeface="Arial"/>
              </a:rPr>
              <a:t>Daniel Rubin</a:t>
            </a:r>
          </a:p>
        </p:txBody>
      </p:sp>
      <p:sp>
        <p:nvSpPr>
          <p:cNvPr id="15" name="Rectangle 14"/>
          <p:cNvSpPr/>
          <p:nvPr/>
        </p:nvSpPr>
        <p:spPr>
          <a:xfrm>
            <a:off x="5981487" y="1076860"/>
            <a:ext cx="2508247" cy="1323439"/>
          </a:xfrm>
          <a:prstGeom prst="rect">
            <a:avLst/>
          </a:prstGeom>
        </p:spPr>
        <p:txBody>
          <a:bodyPr wrap="square">
            <a:spAutoFit/>
          </a:bodyPr>
          <a:lstStyle/>
          <a:p>
            <a:r>
              <a:rPr lang="en-US" sz="2000" b="1" dirty="0" smtClean="0">
                <a:solidFill>
                  <a:srgbClr val="FEFEDB"/>
                </a:solidFill>
                <a:latin typeface="Arial"/>
                <a:cs typeface="Arial"/>
              </a:rPr>
              <a:t>Maggie </a:t>
            </a:r>
            <a:r>
              <a:rPr lang="en-US" sz="2000" b="1" dirty="0" err="1" smtClean="0">
                <a:solidFill>
                  <a:srgbClr val="FEFEDB"/>
                </a:solidFill>
                <a:latin typeface="Arial"/>
                <a:cs typeface="Arial"/>
              </a:rPr>
              <a:t>Bos</a:t>
            </a:r>
            <a:endParaRPr lang="en-US" sz="2000" b="1" dirty="0" smtClean="0">
              <a:solidFill>
                <a:srgbClr val="FEFEDB"/>
              </a:solidFill>
              <a:latin typeface="Arial"/>
              <a:cs typeface="Arial"/>
            </a:endParaRPr>
          </a:p>
          <a:p>
            <a:r>
              <a:rPr lang="en-US" sz="2000" dirty="0" smtClean="0">
                <a:solidFill>
                  <a:srgbClr val="FEFEDB"/>
                </a:solidFill>
                <a:latin typeface="Arial"/>
                <a:cs typeface="Arial"/>
              </a:rPr>
              <a:t>Admin Assistant:</a:t>
            </a:r>
          </a:p>
          <a:p>
            <a:r>
              <a:rPr lang="en-US" sz="2000" dirty="0" smtClean="0">
                <a:solidFill>
                  <a:srgbClr val="FEFEDB"/>
                </a:solidFill>
                <a:latin typeface="Arial"/>
                <a:cs typeface="Arial"/>
              </a:rPr>
              <a:t>Sylvia Plevritis</a:t>
            </a:r>
          </a:p>
          <a:p>
            <a:endParaRPr lang="en-US" sz="2000" dirty="0" smtClean="0">
              <a:solidFill>
                <a:srgbClr val="FEFEDB"/>
              </a:solidFill>
              <a:latin typeface="Arial"/>
              <a:cs typeface="Arial"/>
            </a:endParaRPr>
          </a:p>
        </p:txBody>
      </p:sp>
      <p:sp>
        <p:nvSpPr>
          <p:cNvPr id="16" name="Rectangle 15"/>
          <p:cNvSpPr/>
          <p:nvPr/>
        </p:nvSpPr>
        <p:spPr>
          <a:xfrm>
            <a:off x="1786251" y="1076860"/>
            <a:ext cx="2613194" cy="1323439"/>
          </a:xfrm>
          <a:prstGeom prst="rect">
            <a:avLst/>
          </a:prstGeom>
        </p:spPr>
        <p:txBody>
          <a:bodyPr wrap="square">
            <a:spAutoFit/>
          </a:bodyPr>
          <a:lstStyle/>
          <a:p>
            <a:r>
              <a:rPr lang="en-US" sz="2000" b="1" dirty="0" smtClean="0">
                <a:solidFill>
                  <a:srgbClr val="FEFEDB"/>
                </a:solidFill>
                <a:latin typeface="Arial"/>
                <a:cs typeface="Arial"/>
              </a:rPr>
              <a:t>Holly Chung </a:t>
            </a:r>
            <a:r>
              <a:rPr lang="en-US" sz="2000" dirty="0" smtClean="0">
                <a:solidFill>
                  <a:srgbClr val="FEFEDB"/>
                </a:solidFill>
                <a:latin typeface="Arial"/>
                <a:cs typeface="Arial"/>
              </a:rPr>
              <a:t>Program </a:t>
            </a:r>
            <a:r>
              <a:rPr lang="en-US" sz="2000" dirty="0">
                <a:solidFill>
                  <a:srgbClr val="FEFEDB"/>
                </a:solidFill>
                <a:latin typeface="Arial"/>
                <a:cs typeface="Arial"/>
              </a:rPr>
              <a:t>Manager: IBIIS, </a:t>
            </a:r>
            <a:r>
              <a:rPr lang="en-US" sz="2000" dirty="0" smtClean="0">
                <a:solidFill>
                  <a:srgbClr val="FEFEDB"/>
                </a:solidFill>
                <a:latin typeface="Arial"/>
                <a:cs typeface="Arial"/>
              </a:rPr>
              <a:t>CCSB, CSBS R25T</a:t>
            </a:r>
          </a:p>
        </p:txBody>
      </p:sp>
      <p:pic>
        <p:nvPicPr>
          <p:cNvPr id="5" name="Picture 4" descr="Screen Shot 2015-09-13 at 5.41.31 P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42" y="987622"/>
            <a:ext cx="1413407" cy="1673502"/>
          </a:xfrm>
          <a:prstGeom prst="rect">
            <a:avLst/>
          </a:prstGeom>
        </p:spPr>
      </p:pic>
      <p:sp>
        <p:nvSpPr>
          <p:cNvPr id="17" name="Title 1"/>
          <p:cNvSpPr txBox="1">
            <a:spLocks/>
          </p:cNvSpPr>
          <p:nvPr/>
        </p:nvSpPr>
        <p:spPr>
          <a:xfrm>
            <a:off x="457200" y="-68262"/>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solidFill>
                  <a:srgbClr val="FFFF69"/>
                </a:solidFill>
                <a:latin typeface="Arial"/>
                <a:cs typeface="Arial"/>
              </a:rPr>
              <a:t>IBIIS Administrative Staff</a:t>
            </a:r>
          </a:p>
        </p:txBody>
      </p:sp>
      <p:pic>
        <p:nvPicPr>
          <p:cNvPr id="8" name="Picture 7" descr="Screen Shot 2015-09-13 at 5.43.01 P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775" y="3062063"/>
            <a:ext cx="1413407" cy="1417321"/>
          </a:xfrm>
          <a:prstGeom prst="rect">
            <a:avLst/>
          </a:prstGeom>
        </p:spPr>
      </p:pic>
      <p:pic>
        <p:nvPicPr>
          <p:cNvPr id="9" name="Picture 8" descr="20150430 NijimFuad.jpg"/>
          <p:cNvPicPr>
            <a:picLocks noChangeAspect="1"/>
          </p:cNvPicPr>
          <p:nvPr/>
        </p:nvPicPr>
        <p:blipFill rotWithShape="1">
          <a:blip r:embed="rId5">
            <a:extLst>
              <a:ext uri="{28A0092B-C50C-407E-A947-70E740481C1C}">
                <a14:useLocalDpi xmlns:a14="http://schemas.microsoft.com/office/drawing/2010/main" val="0"/>
              </a:ext>
            </a:extLst>
          </a:blip>
          <a:srcRect l="10289" t="2974" r="8784" b="24824"/>
          <a:stretch/>
        </p:blipFill>
        <p:spPr>
          <a:xfrm>
            <a:off x="275842" y="3062063"/>
            <a:ext cx="1413408" cy="1576317"/>
          </a:xfrm>
          <a:prstGeom prst="rect">
            <a:avLst/>
          </a:prstGeom>
        </p:spPr>
      </p:pic>
      <p:pic>
        <p:nvPicPr>
          <p:cNvPr id="2" name="Picture 1" descr="22250d0.jpg"/>
          <p:cNvPicPr>
            <a:picLocks noChangeAspect="1"/>
          </p:cNvPicPr>
          <p:nvPr/>
        </p:nvPicPr>
        <p:blipFill rotWithShape="1">
          <a:blip r:embed="rId6">
            <a:extLst>
              <a:ext uri="{28A0092B-C50C-407E-A947-70E740481C1C}">
                <a14:useLocalDpi xmlns:a14="http://schemas.microsoft.com/office/drawing/2010/main" val="0"/>
              </a:ext>
            </a:extLst>
          </a:blip>
          <a:srcRect l="32262" t="4300" r="23318" b="43300"/>
          <a:stretch/>
        </p:blipFill>
        <p:spPr>
          <a:xfrm>
            <a:off x="2463075" y="4638380"/>
            <a:ext cx="1327762" cy="1566282"/>
          </a:xfrm>
          <a:prstGeom prst="rect">
            <a:avLst/>
          </a:prstGeom>
        </p:spPr>
      </p:pic>
      <p:sp>
        <p:nvSpPr>
          <p:cNvPr id="13" name="Rectangle 12"/>
          <p:cNvSpPr/>
          <p:nvPr/>
        </p:nvSpPr>
        <p:spPr>
          <a:xfrm>
            <a:off x="3860895" y="4910335"/>
            <a:ext cx="2093417" cy="1015663"/>
          </a:xfrm>
          <a:prstGeom prst="rect">
            <a:avLst/>
          </a:prstGeom>
        </p:spPr>
        <p:txBody>
          <a:bodyPr wrap="none">
            <a:spAutoFit/>
          </a:bodyPr>
          <a:lstStyle/>
          <a:p>
            <a:r>
              <a:rPr lang="en-US" sz="2000" b="1" dirty="0" err="1" smtClean="0">
                <a:solidFill>
                  <a:srgbClr val="FEFEDB"/>
                </a:solidFill>
                <a:latin typeface="Arial"/>
                <a:cs typeface="Arial"/>
              </a:rPr>
              <a:t>Ramzi</a:t>
            </a:r>
            <a:r>
              <a:rPr lang="en-US" sz="2000" b="1" dirty="0" smtClean="0">
                <a:solidFill>
                  <a:srgbClr val="FEFEDB"/>
                </a:solidFill>
                <a:latin typeface="Arial"/>
                <a:cs typeface="Arial"/>
              </a:rPr>
              <a:t> </a:t>
            </a:r>
            <a:r>
              <a:rPr lang="en-US" sz="2000" b="1" dirty="0" err="1" smtClean="0">
                <a:solidFill>
                  <a:srgbClr val="FEFEDB"/>
                </a:solidFill>
                <a:latin typeface="Arial"/>
                <a:cs typeface="Arial"/>
              </a:rPr>
              <a:t>Totah</a:t>
            </a:r>
            <a:endParaRPr lang="en-US" sz="2000" b="1" dirty="0" smtClean="0">
              <a:solidFill>
                <a:srgbClr val="FEFEDB"/>
              </a:solidFill>
              <a:latin typeface="Arial"/>
              <a:cs typeface="Arial"/>
            </a:endParaRPr>
          </a:p>
          <a:p>
            <a:r>
              <a:rPr lang="en-US" sz="2000" dirty="0" smtClean="0">
                <a:solidFill>
                  <a:srgbClr val="FEFEDB"/>
                </a:solidFill>
                <a:latin typeface="Arial"/>
                <a:cs typeface="Arial"/>
              </a:rPr>
              <a:t>Admin Assistant:</a:t>
            </a:r>
          </a:p>
          <a:p>
            <a:r>
              <a:rPr lang="en-US" sz="2000" dirty="0" smtClean="0">
                <a:solidFill>
                  <a:srgbClr val="FEFEDB"/>
                </a:solidFill>
                <a:latin typeface="Arial"/>
                <a:cs typeface="Arial"/>
              </a:rPr>
              <a:t>CCSB, CSBS</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sz="4000" dirty="0" smtClean="0">
                <a:solidFill>
                  <a:srgbClr val="FFFF69"/>
                </a:solidFill>
                <a:latin typeface="Arial"/>
                <a:cs typeface="Arial"/>
              </a:rPr>
              <a:t>IBIIS Research Teams: 36 members </a:t>
            </a:r>
            <a:endParaRPr lang="en-US" sz="4000" dirty="0">
              <a:solidFill>
                <a:srgbClr val="FFFF69"/>
              </a:solidFill>
              <a:latin typeface="Arial"/>
              <a:cs typeface="Arial"/>
            </a:endParaRPr>
          </a:p>
        </p:txBody>
      </p:sp>
      <p:sp>
        <p:nvSpPr>
          <p:cNvPr id="3" name="Content Placeholder 2"/>
          <p:cNvSpPr>
            <a:spLocks noGrp="1"/>
          </p:cNvSpPr>
          <p:nvPr>
            <p:ph sz="half" idx="2"/>
          </p:nvPr>
        </p:nvSpPr>
        <p:spPr>
          <a:xfrm>
            <a:off x="368300" y="1257300"/>
            <a:ext cx="4140200" cy="4487863"/>
          </a:xfrm>
          <a:effectLst>
            <a:outerShdw blurRad="50800" dist="38100" dir="2700000" algn="tl" rotWithShape="0">
              <a:prstClr val="black">
                <a:alpha val="40000"/>
              </a:prstClr>
            </a:outerShdw>
          </a:effectLst>
        </p:spPr>
        <p:txBody>
          <a:bodyPr>
            <a:noAutofit/>
          </a:bodyPr>
          <a:lstStyle/>
          <a:p>
            <a:r>
              <a:rPr lang="en-US" sz="2800" dirty="0" smtClean="0">
                <a:solidFill>
                  <a:srgbClr val="FEFEDB"/>
                </a:solidFill>
              </a:rPr>
              <a:t>13 Staff Members: </a:t>
            </a:r>
          </a:p>
          <a:p>
            <a:pPr lvl="1">
              <a:buFont typeface="Arial"/>
              <a:buChar char="•"/>
            </a:pPr>
            <a:r>
              <a:rPr lang="en-US" sz="2800" dirty="0" smtClean="0">
                <a:solidFill>
                  <a:srgbClr val="FEFEDB"/>
                </a:solidFill>
              </a:rPr>
              <a:t>2 Research Associates</a:t>
            </a:r>
          </a:p>
          <a:p>
            <a:pPr lvl="1">
              <a:buFont typeface="Arial"/>
              <a:buChar char="•"/>
            </a:pPr>
            <a:r>
              <a:rPr lang="en-US" sz="2800" dirty="0" smtClean="0">
                <a:solidFill>
                  <a:srgbClr val="FEFEDB"/>
                </a:solidFill>
              </a:rPr>
              <a:t>5 Software Developers</a:t>
            </a:r>
          </a:p>
          <a:p>
            <a:pPr lvl="1">
              <a:buFont typeface="Arial"/>
              <a:buChar char="•"/>
            </a:pPr>
            <a:r>
              <a:rPr lang="en-US" sz="2800" dirty="0" smtClean="0">
                <a:solidFill>
                  <a:srgbClr val="FEFEDB"/>
                </a:solidFill>
              </a:rPr>
              <a:t>3 Program Managers</a:t>
            </a:r>
          </a:p>
          <a:p>
            <a:pPr marL="457200" lvl="1" indent="0">
              <a:buNone/>
            </a:pPr>
            <a:endParaRPr lang="en-US" sz="2800" dirty="0" smtClean="0">
              <a:solidFill>
                <a:srgbClr val="FEFEDB"/>
              </a:solidFill>
            </a:endParaRPr>
          </a:p>
          <a:p>
            <a:r>
              <a:rPr lang="en-US" sz="2800" dirty="0" smtClean="0">
                <a:solidFill>
                  <a:srgbClr val="FEFEDB"/>
                </a:solidFill>
              </a:rPr>
              <a:t>9 Postdoctoral Fellows</a:t>
            </a:r>
          </a:p>
          <a:p>
            <a:pPr marL="0" indent="0">
              <a:buNone/>
            </a:pPr>
            <a:endParaRPr lang="en-US" sz="2800" dirty="0">
              <a:solidFill>
                <a:srgbClr val="FEFEDB"/>
              </a:solidFill>
            </a:endParaRPr>
          </a:p>
          <a:p>
            <a:endParaRPr lang="en-US" sz="2800" dirty="0" smtClean="0">
              <a:solidFill>
                <a:srgbClr val="FEFEDB"/>
              </a:solidFill>
            </a:endParaRPr>
          </a:p>
        </p:txBody>
      </p:sp>
      <p:sp>
        <p:nvSpPr>
          <p:cNvPr id="6" name="Content Placeholder 5"/>
          <p:cNvSpPr>
            <a:spLocks noGrp="1"/>
          </p:cNvSpPr>
          <p:nvPr>
            <p:ph sz="quarter" idx="4"/>
          </p:nvPr>
        </p:nvSpPr>
        <p:spPr>
          <a:xfrm>
            <a:off x="4645025" y="1257300"/>
            <a:ext cx="4117975" cy="4475163"/>
          </a:xfrm>
          <a:effectLst>
            <a:outerShdw blurRad="50800" dist="38100" dir="2700000" algn="tl" rotWithShape="0">
              <a:prstClr val="black">
                <a:alpha val="40000"/>
              </a:prstClr>
            </a:outerShdw>
          </a:effectLst>
        </p:spPr>
        <p:txBody>
          <a:bodyPr>
            <a:noAutofit/>
          </a:bodyPr>
          <a:lstStyle/>
          <a:p>
            <a:r>
              <a:rPr lang="en-US" sz="2800" dirty="0" smtClean="0">
                <a:solidFill>
                  <a:srgbClr val="FEFEDB"/>
                </a:solidFill>
              </a:rPr>
              <a:t>14 </a:t>
            </a:r>
            <a:r>
              <a:rPr lang="en-US" sz="2800" dirty="0">
                <a:solidFill>
                  <a:srgbClr val="FEFEDB"/>
                </a:solidFill>
              </a:rPr>
              <a:t>Graduate </a:t>
            </a:r>
            <a:r>
              <a:rPr lang="en-US" sz="2800" dirty="0" smtClean="0">
                <a:solidFill>
                  <a:srgbClr val="FEFEDB"/>
                </a:solidFill>
              </a:rPr>
              <a:t>Students:</a:t>
            </a:r>
            <a:endParaRPr lang="en-US" sz="2800" dirty="0">
              <a:solidFill>
                <a:srgbClr val="FEFEDB"/>
              </a:solidFill>
            </a:endParaRPr>
          </a:p>
          <a:p>
            <a:pPr lvl="1">
              <a:buFont typeface="Arial"/>
              <a:buChar char="•"/>
            </a:pPr>
            <a:r>
              <a:rPr lang="en-US" sz="2800" dirty="0" smtClean="0">
                <a:solidFill>
                  <a:srgbClr val="FEFEDB"/>
                </a:solidFill>
              </a:rPr>
              <a:t>6 </a:t>
            </a:r>
            <a:r>
              <a:rPr lang="en-US" sz="2800" dirty="0">
                <a:solidFill>
                  <a:srgbClr val="FEFEDB"/>
                </a:solidFill>
              </a:rPr>
              <a:t>BMIR</a:t>
            </a:r>
          </a:p>
          <a:p>
            <a:pPr lvl="1">
              <a:buFont typeface="Arial"/>
              <a:buChar char="•"/>
            </a:pPr>
            <a:r>
              <a:rPr lang="en-US" sz="2800" dirty="0" smtClean="0">
                <a:solidFill>
                  <a:srgbClr val="FEFEDB"/>
                </a:solidFill>
              </a:rPr>
              <a:t>5 </a:t>
            </a:r>
            <a:r>
              <a:rPr lang="en-US" sz="2800" dirty="0">
                <a:solidFill>
                  <a:srgbClr val="FEFEDB"/>
                </a:solidFill>
              </a:rPr>
              <a:t>EE</a:t>
            </a:r>
          </a:p>
          <a:p>
            <a:pPr lvl="1">
              <a:buFont typeface="Arial"/>
              <a:buChar char="•"/>
            </a:pPr>
            <a:r>
              <a:rPr lang="en-US" sz="2800" dirty="0" smtClean="0">
                <a:solidFill>
                  <a:srgbClr val="FEFEDB"/>
                </a:solidFill>
              </a:rPr>
              <a:t>1 </a:t>
            </a:r>
            <a:r>
              <a:rPr lang="en-US" sz="2800" dirty="0">
                <a:solidFill>
                  <a:srgbClr val="FEFEDB"/>
                </a:solidFill>
              </a:rPr>
              <a:t>Biophysics</a:t>
            </a:r>
          </a:p>
          <a:p>
            <a:pPr lvl="1">
              <a:buFont typeface="Arial"/>
              <a:buChar char="•"/>
            </a:pPr>
            <a:r>
              <a:rPr lang="en-US" sz="2800" dirty="0" smtClean="0">
                <a:solidFill>
                  <a:srgbClr val="FEFEDB"/>
                </a:solidFill>
              </a:rPr>
              <a:t>2 </a:t>
            </a:r>
            <a:r>
              <a:rPr lang="en-US" sz="2800" dirty="0">
                <a:solidFill>
                  <a:srgbClr val="FEFEDB"/>
                </a:solidFill>
              </a:rPr>
              <a:t>Cancer </a:t>
            </a:r>
            <a:r>
              <a:rPr lang="en-US" sz="2800" dirty="0" smtClean="0">
                <a:solidFill>
                  <a:srgbClr val="FEFEDB"/>
                </a:solidFill>
              </a:rPr>
              <a:t>Biology</a:t>
            </a:r>
          </a:p>
        </p:txBody>
      </p:sp>
    </p:spTree>
    <p:extLst>
      <p:ext uri="{BB962C8B-B14F-4D97-AF65-F5344CB8AC3E}">
        <p14:creationId xmlns:p14="http://schemas.microsoft.com/office/powerpoint/2010/main" val="3761896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ttachment.jpe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5856" t="3844" r="13514"/>
          <a:stretch/>
        </p:blipFill>
        <p:spPr>
          <a:xfrm>
            <a:off x="1548753" y="838243"/>
            <a:ext cx="786633" cy="1070918"/>
          </a:xfrm>
          <a:prstGeom prst="rect">
            <a:avLst/>
          </a:prstGeom>
        </p:spPr>
      </p:pic>
      <p:pic>
        <p:nvPicPr>
          <p:cNvPr id="9" name="Picture 8" descr="attachment.jpeg"/>
          <p:cNvPicPr>
            <a:picLocks noChangeAspect="1"/>
          </p:cNvPicPr>
          <p:nvPr/>
        </p:nvPicPr>
        <p:blipFill rotWithShape="1">
          <a:blip r:embed="rId4">
            <a:extLst>
              <a:ext uri="{28A0092B-C50C-407E-A947-70E740481C1C}">
                <a14:useLocalDpi xmlns:a14="http://schemas.microsoft.com/office/drawing/2010/main" val="0"/>
              </a:ext>
            </a:extLst>
          </a:blip>
          <a:srcRect l="18499" t="19490" r="17838" b="3052"/>
          <a:stretch/>
        </p:blipFill>
        <p:spPr>
          <a:xfrm>
            <a:off x="1548747" y="2218330"/>
            <a:ext cx="786645" cy="957090"/>
          </a:xfrm>
          <a:prstGeom prst="rect">
            <a:avLst/>
          </a:prstGeom>
        </p:spPr>
      </p:pic>
      <p:pic>
        <p:nvPicPr>
          <p:cNvPr id="10" name="Picture 9" descr="attachment.jpe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20896" t="7604" r="15614" b="21568"/>
          <a:stretch/>
        </p:blipFill>
        <p:spPr>
          <a:xfrm>
            <a:off x="1491219" y="3528215"/>
            <a:ext cx="901700" cy="1094805"/>
          </a:xfrm>
          <a:prstGeom prst="rect">
            <a:avLst/>
          </a:prstGeom>
        </p:spPr>
      </p:pic>
      <p:sp>
        <p:nvSpPr>
          <p:cNvPr id="11" name="Rectangle 10"/>
          <p:cNvSpPr/>
          <p:nvPr/>
        </p:nvSpPr>
        <p:spPr>
          <a:xfrm>
            <a:off x="1156044" y="1821456"/>
            <a:ext cx="1572051" cy="369332"/>
          </a:xfrm>
          <a:prstGeom prst="rect">
            <a:avLst/>
          </a:prstGeom>
        </p:spPr>
        <p:txBody>
          <a:bodyPr wrap="square">
            <a:spAutoFit/>
          </a:bodyPr>
          <a:lstStyle/>
          <a:p>
            <a:pPr algn="ctr"/>
            <a:r>
              <a:rPr lang="en-US" dirty="0" smtClean="0">
                <a:solidFill>
                  <a:srgbClr val="FEFEDB"/>
                </a:solidFill>
                <a:latin typeface="Arial"/>
                <a:cs typeface="Arial"/>
              </a:rPr>
              <a:t>Diego Munoz</a:t>
            </a:r>
          </a:p>
        </p:txBody>
      </p:sp>
      <p:sp>
        <p:nvSpPr>
          <p:cNvPr id="12" name="Rectangle 11"/>
          <p:cNvSpPr/>
          <p:nvPr/>
        </p:nvSpPr>
        <p:spPr>
          <a:xfrm>
            <a:off x="1156044" y="3158883"/>
            <a:ext cx="1572051" cy="369332"/>
          </a:xfrm>
          <a:prstGeom prst="rect">
            <a:avLst/>
          </a:prstGeom>
        </p:spPr>
        <p:txBody>
          <a:bodyPr wrap="square">
            <a:spAutoFit/>
          </a:bodyPr>
          <a:lstStyle/>
          <a:p>
            <a:pPr algn="ctr"/>
            <a:r>
              <a:rPr lang="en-US" dirty="0" smtClean="0">
                <a:solidFill>
                  <a:srgbClr val="FEFEDB"/>
                </a:solidFill>
                <a:latin typeface="Arial"/>
                <a:cs typeface="Arial"/>
              </a:rPr>
              <a:t>Melissa </a:t>
            </a:r>
            <a:r>
              <a:rPr lang="en-US" dirty="0" err="1" smtClean="0">
                <a:solidFill>
                  <a:srgbClr val="FEFEDB"/>
                </a:solidFill>
                <a:latin typeface="Arial"/>
                <a:cs typeface="Arial"/>
              </a:rPr>
              <a:t>Ko</a:t>
            </a:r>
            <a:endParaRPr lang="en-US" dirty="0" smtClean="0">
              <a:solidFill>
                <a:srgbClr val="FEFEDB"/>
              </a:solidFill>
              <a:latin typeface="Arial"/>
              <a:cs typeface="Arial"/>
            </a:endParaRPr>
          </a:p>
        </p:txBody>
      </p:sp>
      <p:sp>
        <p:nvSpPr>
          <p:cNvPr id="13" name="Rectangle 12"/>
          <p:cNvSpPr/>
          <p:nvPr/>
        </p:nvSpPr>
        <p:spPr>
          <a:xfrm>
            <a:off x="1039341" y="4632183"/>
            <a:ext cx="1805456" cy="369332"/>
          </a:xfrm>
          <a:prstGeom prst="rect">
            <a:avLst/>
          </a:prstGeom>
        </p:spPr>
        <p:txBody>
          <a:bodyPr wrap="square">
            <a:spAutoFit/>
          </a:bodyPr>
          <a:lstStyle/>
          <a:p>
            <a:pPr algn="ctr"/>
            <a:r>
              <a:rPr lang="en-US" dirty="0" err="1" smtClean="0">
                <a:solidFill>
                  <a:srgbClr val="FEFEDB"/>
                </a:solidFill>
                <a:latin typeface="Arial"/>
                <a:cs typeface="Arial"/>
              </a:rPr>
              <a:t>Reema</a:t>
            </a:r>
            <a:r>
              <a:rPr lang="en-US" dirty="0" smtClean="0">
                <a:solidFill>
                  <a:srgbClr val="FEFEDB"/>
                </a:solidFill>
                <a:latin typeface="Arial"/>
                <a:cs typeface="Arial"/>
              </a:rPr>
              <a:t> </a:t>
            </a:r>
            <a:r>
              <a:rPr lang="en-US" dirty="0" err="1" smtClean="0">
                <a:solidFill>
                  <a:srgbClr val="FEFEDB"/>
                </a:solidFill>
                <a:latin typeface="Arial"/>
                <a:cs typeface="Arial"/>
              </a:rPr>
              <a:t>Baskar</a:t>
            </a:r>
            <a:endParaRPr lang="en-US" dirty="0" smtClean="0">
              <a:solidFill>
                <a:srgbClr val="FEFEDB"/>
              </a:solidFill>
              <a:latin typeface="Arial"/>
              <a:cs typeface="Arial"/>
            </a:endParaRPr>
          </a:p>
        </p:txBody>
      </p:sp>
      <p:pic>
        <p:nvPicPr>
          <p:cNvPr id="15" name="Picture 14" descr="Screen Shot 2015-09-15 at 4.27.23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4260" y="2172259"/>
            <a:ext cx="829333" cy="1049232"/>
          </a:xfrm>
          <a:prstGeom prst="rect">
            <a:avLst/>
          </a:prstGeom>
        </p:spPr>
      </p:pic>
      <p:pic>
        <p:nvPicPr>
          <p:cNvPr id="16" name="Picture 15" descr="Screen Shot 2015-09-15 at 4.27.29 PM.png"/>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rcRect l="15615" t="7435" r="9947" b="22488"/>
          <a:stretch/>
        </p:blipFill>
        <p:spPr>
          <a:xfrm>
            <a:off x="6900267" y="849087"/>
            <a:ext cx="917318" cy="1049231"/>
          </a:xfrm>
          <a:prstGeom prst="rect">
            <a:avLst/>
          </a:prstGeom>
        </p:spPr>
      </p:pic>
      <p:pic>
        <p:nvPicPr>
          <p:cNvPr id="21" name="Picture 20" descr="Screen Shot 2015-09-15 at 4.28.08 PM.png"/>
          <p:cNvPicPr>
            <a:picLocks noChangeAspect="1"/>
          </p:cNvPicPr>
          <p:nvPr/>
        </p:nvPicPr>
        <p:blipFill rotWithShape="1">
          <a:blip r:embed="rId10">
            <a:extLst>
              <a:ext uri="{28A0092B-C50C-407E-A947-70E740481C1C}">
                <a14:useLocalDpi xmlns:a14="http://schemas.microsoft.com/office/drawing/2010/main" val="0"/>
              </a:ext>
            </a:extLst>
          </a:blip>
          <a:srcRect t="9585" r="11806" b="12695"/>
          <a:stretch/>
        </p:blipFill>
        <p:spPr>
          <a:xfrm>
            <a:off x="6913475" y="3673818"/>
            <a:ext cx="890903" cy="1049230"/>
          </a:xfrm>
          <a:prstGeom prst="rect">
            <a:avLst/>
          </a:prstGeom>
        </p:spPr>
      </p:pic>
      <p:pic>
        <p:nvPicPr>
          <p:cNvPr id="22" name="Picture 21" descr="Screen Shot 2015-09-15 at 4.28.56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58932" y="2172260"/>
            <a:ext cx="888839" cy="1049231"/>
          </a:xfrm>
          <a:prstGeom prst="rect">
            <a:avLst/>
          </a:prstGeom>
        </p:spPr>
      </p:pic>
      <p:pic>
        <p:nvPicPr>
          <p:cNvPr id="23" name="Picture 22" descr="Screen Shot 2015-09-15 at 4.29.01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28894" y="3552102"/>
            <a:ext cx="948914" cy="1070918"/>
          </a:xfrm>
          <a:prstGeom prst="rect">
            <a:avLst/>
          </a:prstGeom>
        </p:spPr>
      </p:pic>
      <p:sp>
        <p:nvSpPr>
          <p:cNvPr id="25" name="Rectangle 24"/>
          <p:cNvSpPr/>
          <p:nvPr/>
        </p:nvSpPr>
        <p:spPr>
          <a:xfrm>
            <a:off x="3351055" y="3158883"/>
            <a:ext cx="2656993" cy="369332"/>
          </a:xfrm>
          <a:prstGeom prst="rect">
            <a:avLst/>
          </a:prstGeom>
        </p:spPr>
        <p:txBody>
          <a:bodyPr wrap="square">
            <a:spAutoFit/>
          </a:bodyPr>
          <a:lstStyle/>
          <a:p>
            <a:pPr algn="ctr"/>
            <a:r>
              <a:rPr lang="en-US" dirty="0" smtClean="0">
                <a:solidFill>
                  <a:srgbClr val="FEFEDB"/>
                </a:solidFill>
                <a:latin typeface="Arial"/>
                <a:cs typeface="Arial"/>
              </a:rPr>
              <a:t>Sebastian </a:t>
            </a:r>
            <a:r>
              <a:rPr lang="en-US" dirty="0" err="1" smtClean="0">
                <a:solidFill>
                  <a:srgbClr val="FEFEDB"/>
                </a:solidFill>
                <a:latin typeface="Arial"/>
                <a:cs typeface="Arial"/>
              </a:rPr>
              <a:t>Echegaray</a:t>
            </a:r>
            <a:endParaRPr lang="en-US" dirty="0" smtClean="0">
              <a:solidFill>
                <a:srgbClr val="FEFEDB"/>
              </a:solidFill>
              <a:latin typeface="Arial"/>
              <a:cs typeface="Arial"/>
            </a:endParaRPr>
          </a:p>
        </p:txBody>
      </p:sp>
      <p:sp>
        <p:nvSpPr>
          <p:cNvPr id="29" name="Rectangle 28"/>
          <p:cNvSpPr/>
          <p:nvPr/>
        </p:nvSpPr>
        <p:spPr>
          <a:xfrm>
            <a:off x="3817326" y="4632183"/>
            <a:ext cx="1572051" cy="369332"/>
          </a:xfrm>
          <a:prstGeom prst="rect">
            <a:avLst/>
          </a:prstGeom>
        </p:spPr>
        <p:txBody>
          <a:bodyPr wrap="square">
            <a:spAutoFit/>
          </a:bodyPr>
          <a:lstStyle/>
          <a:p>
            <a:pPr algn="ctr"/>
            <a:r>
              <a:rPr lang="en-US" dirty="0" smtClean="0">
                <a:solidFill>
                  <a:srgbClr val="FEFEDB"/>
                </a:solidFill>
                <a:latin typeface="Arial"/>
                <a:cs typeface="Arial"/>
              </a:rPr>
              <a:t>Yu Yan</a:t>
            </a:r>
          </a:p>
        </p:txBody>
      </p:sp>
      <p:sp>
        <p:nvSpPr>
          <p:cNvPr id="31" name="Rectangle 30"/>
          <p:cNvSpPr/>
          <p:nvPr/>
        </p:nvSpPr>
        <p:spPr>
          <a:xfrm>
            <a:off x="6572901" y="3158883"/>
            <a:ext cx="1572051" cy="369332"/>
          </a:xfrm>
          <a:prstGeom prst="rect">
            <a:avLst/>
          </a:prstGeom>
        </p:spPr>
        <p:txBody>
          <a:bodyPr wrap="square">
            <a:spAutoFit/>
          </a:bodyPr>
          <a:lstStyle/>
          <a:p>
            <a:pPr algn="ctr"/>
            <a:r>
              <a:rPr lang="en-US" dirty="0" smtClean="0">
                <a:solidFill>
                  <a:srgbClr val="FEFEDB"/>
                </a:solidFill>
                <a:latin typeface="Arial"/>
                <a:cs typeface="Arial"/>
              </a:rPr>
              <a:t>Tiffany Liu</a:t>
            </a:r>
          </a:p>
        </p:txBody>
      </p:sp>
      <p:sp>
        <p:nvSpPr>
          <p:cNvPr id="32" name="Rectangle 31"/>
          <p:cNvSpPr/>
          <p:nvPr/>
        </p:nvSpPr>
        <p:spPr>
          <a:xfrm>
            <a:off x="6405703" y="4632183"/>
            <a:ext cx="1906447" cy="369332"/>
          </a:xfrm>
          <a:prstGeom prst="rect">
            <a:avLst/>
          </a:prstGeom>
        </p:spPr>
        <p:txBody>
          <a:bodyPr wrap="square">
            <a:spAutoFit/>
          </a:bodyPr>
          <a:lstStyle/>
          <a:p>
            <a:pPr algn="ctr"/>
            <a:r>
              <a:rPr lang="en-US" dirty="0" smtClean="0">
                <a:solidFill>
                  <a:srgbClr val="FEFEDB"/>
                </a:solidFill>
                <a:latin typeface="Arial"/>
                <a:cs typeface="Arial"/>
              </a:rPr>
              <a:t>Rebecca Sawyer</a:t>
            </a:r>
          </a:p>
        </p:txBody>
      </p:sp>
      <p:pic>
        <p:nvPicPr>
          <p:cNvPr id="33" name="Picture 32" descr="Screen Shot 2015-09-15 at 4.45.56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17528" y="895910"/>
            <a:ext cx="971647" cy="955585"/>
          </a:xfrm>
          <a:prstGeom prst="rect">
            <a:avLst/>
          </a:prstGeom>
        </p:spPr>
      </p:pic>
      <p:sp>
        <p:nvSpPr>
          <p:cNvPr id="34" name="Rectangle 33"/>
          <p:cNvSpPr/>
          <p:nvPr/>
        </p:nvSpPr>
        <p:spPr>
          <a:xfrm>
            <a:off x="3700623" y="1821456"/>
            <a:ext cx="1805456" cy="369332"/>
          </a:xfrm>
          <a:prstGeom prst="rect">
            <a:avLst/>
          </a:prstGeom>
        </p:spPr>
        <p:txBody>
          <a:bodyPr wrap="square">
            <a:spAutoFit/>
          </a:bodyPr>
          <a:lstStyle/>
          <a:p>
            <a:pPr algn="ctr"/>
            <a:r>
              <a:rPr lang="en-US" dirty="0" err="1" smtClean="0">
                <a:solidFill>
                  <a:srgbClr val="FEFEDB"/>
                </a:solidFill>
                <a:latin typeface="Arial"/>
                <a:cs typeface="Arial"/>
              </a:rPr>
              <a:t>Alborz</a:t>
            </a:r>
            <a:r>
              <a:rPr lang="en-US" dirty="0" smtClean="0">
                <a:solidFill>
                  <a:srgbClr val="FEFEDB"/>
                </a:solidFill>
                <a:latin typeface="Arial"/>
                <a:cs typeface="Arial"/>
              </a:rPr>
              <a:t> </a:t>
            </a:r>
            <a:r>
              <a:rPr lang="en-US" dirty="0" err="1" smtClean="0">
                <a:solidFill>
                  <a:srgbClr val="FEFEDB"/>
                </a:solidFill>
                <a:latin typeface="Arial"/>
                <a:cs typeface="Arial"/>
              </a:rPr>
              <a:t>Bejnood</a:t>
            </a:r>
            <a:endParaRPr lang="en-US" dirty="0" smtClean="0">
              <a:solidFill>
                <a:srgbClr val="FEFEDB"/>
              </a:solidFill>
              <a:latin typeface="Arial"/>
              <a:cs typeface="Arial"/>
            </a:endParaRPr>
          </a:p>
        </p:txBody>
      </p:sp>
      <p:sp>
        <p:nvSpPr>
          <p:cNvPr id="43" name="Rectangle 42"/>
          <p:cNvSpPr/>
          <p:nvPr/>
        </p:nvSpPr>
        <p:spPr>
          <a:xfrm>
            <a:off x="6107253" y="1821456"/>
            <a:ext cx="2503347" cy="369332"/>
          </a:xfrm>
          <a:prstGeom prst="rect">
            <a:avLst/>
          </a:prstGeom>
        </p:spPr>
        <p:txBody>
          <a:bodyPr wrap="square">
            <a:spAutoFit/>
          </a:bodyPr>
          <a:lstStyle/>
          <a:p>
            <a:pPr algn="ctr"/>
            <a:r>
              <a:rPr lang="en-US" dirty="0" smtClean="0">
                <a:solidFill>
                  <a:srgbClr val="FEFEDB"/>
                </a:solidFill>
                <a:latin typeface="Arial"/>
                <a:cs typeface="Arial"/>
              </a:rPr>
              <a:t>Francisco </a:t>
            </a:r>
            <a:r>
              <a:rPr lang="en-US" dirty="0" err="1" smtClean="0">
                <a:solidFill>
                  <a:srgbClr val="FEFEDB"/>
                </a:solidFill>
                <a:latin typeface="Arial"/>
                <a:cs typeface="Arial"/>
              </a:rPr>
              <a:t>Gimenez</a:t>
            </a:r>
            <a:endParaRPr lang="en-US" dirty="0" smtClean="0">
              <a:solidFill>
                <a:srgbClr val="FEFEDB"/>
              </a:solidFill>
              <a:latin typeface="Arial"/>
              <a:cs typeface="Arial"/>
            </a:endParaRPr>
          </a:p>
        </p:txBody>
      </p:sp>
      <p:sp>
        <p:nvSpPr>
          <p:cNvPr id="46" name="Title 1"/>
          <p:cNvSpPr txBox="1">
            <a:spLocks/>
          </p:cNvSpPr>
          <p:nvPr/>
        </p:nvSpPr>
        <p:spPr>
          <a:xfrm>
            <a:off x="332314" y="88901"/>
            <a:ext cx="8479373" cy="812007"/>
          </a:xfrm>
          <a:prstGeom prst="rect">
            <a:avLst/>
          </a:prstGeom>
        </p:spPr>
        <p:txBody>
          <a:bodyPr/>
          <a:lstStyle>
            <a:lvl1pPr algn="ctr" defTabSz="914400" rtl="0" eaLnBrk="1" latinLnBrk="0" hangingPunct="1">
              <a:spcBef>
                <a:spcPct val="0"/>
              </a:spcBef>
              <a:buNone/>
              <a:defRPr sz="4400" b="1" kern="1200">
                <a:solidFill>
                  <a:srgbClr val="FFFF00"/>
                </a:solidFill>
                <a:latin typeface="+mj-lt"/>
                <a:ea typeface="+mj-ea"/>
                <a:cs typeface="+mj-cs"/>
              </a:defRPr>
            </a:lvl1pPr>
          </a:lstStyle>
          <a:p>
            <a:r>
              <a:rPr lang="en-US" b="0" dirty="0" smtClean="0">
                <a:latin typeface="Arial"/>
                <a:cs typeface="Arial"/>
              </a:rPr>
              <a:t>IBIIS Grad Students</a:t>
            </a:r>
            <a:endParaRPr lang="en-US" b="0" dirty="0">
              <a:latin typeface="Arial"/>
              <a:cs typeface="Arial"/>
            </a:endParaRPr>
          </a:p>
        </p:txBody>
      </p:sp>
      <p:pic>
        <p:nvPicPr>
          <p:cNvPr id="47" name="Picture 46" descr="Screen Shot 2015-09-15 at 5.17.51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17528" y="5071947"/>
            <a:ext cx="960930" cy="1114926"/>
          </a:xfrm>
          <a:prstGeom prst="rect">
            <a:avLst/>
          </a:prstGeom>
        </p:spPr>
      </p:pic>
      <p:sp>
        <p:nvSpPr>
          <p:cNvPr id="48" name="Rectangle 47"/>
          <p:cNvSpPr/>
          <p:nvPr/>
        </p:nvSpPr>
        <p:spPr>
          <a:xfrm>
            <a:off x="3964284" y="6167629"/>
            <a:ext cx="1425093" cy="369332"/>
          </a:xfrm>
          <a:prstGeom prst="rect">
            <a:avLst/>
          </a:prstGeom>
        </p:spPr>
        <p:txBody>
          <a:bodyPr wrap="square">
            <a:spAutoFit/>
          </a:bodyPr>
          <a:lstStyle/>
          <a:p>
            <a:pPr algn="ctr"/>
            <a:r>
              <a:rPr lang="en-US" dirty="0" err="1" smtClean="0">
                <a:solidFill>
                  <a:srgbClr val="FEFEDB"/>
                </a:solidFill>
                <a:latin typeface="Arial"/>
                <a:cs typeface="Arial"/>
              </a:rPr>
              <a:t>Darvin</a:t>
            </a:r>
            <a:r>
              <a:rPr lang="en-US" dirty="0" smtClean="0">
                <a:solidFill>
                  <a:srgbClr val="FEFEDB"/>
                </a:solidFill>
                <a:latin typeface="Arial"/>
                <a:cs typeface="Arial"/>
              </a:rPr>
              <a:t> Yi</a:t>
            </a:r>
          </a:p>
        </p:txBody>
      </p:sp>
    </p:spTree>
    <p:extLst>
      <p:ext uri="{BB962C8B-B14F-4D97-AF65-F5344CB8AC3E}">
        <p14:creationId xmlns:p14="http://schemas.microsoft.com/office/powerpoint/2010/main" val="21408720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10106</TotalTime>
  <Words>2578</Words>
  <Application>Microsoft Macintosh PowerPoint</Application>
  <PresentationFormat>On-screen Show (4:3)</PresentationFormat>
  <Paragraphs>371</Paragraphs>
  <Slides>40</Slides>
  <Notes>16</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 Core IBIIS Faculty </vt:lpstr>
      <vt:lpstr> Affiliated IBIIS Faculty </vt:lpstr>
      <vt:lpstr> Affiliated IBIIS Faculty </vt:lpstr>
      <vt:lpstr>PowerPoint Presentation</vt:lpstr>
      <vt:lpstr>IBIIS Research Teams: 36 members </vt:lpstr>
      <vt:lpstr>PowerPoint Presentation</vt:lpstr>
      <vt:lpstr>PowerPoint Presentation</vt:lpstr>
      <vt:lpstr>PowerPoint Presentation</vt:lpstr>
      <vt:lpstr>PowerPoint Presentation</vt:lpstr>
      <vt:lpstr>Courses</vt:lpstr>
      <vt:lpstr>IBIIS Monthly Seminars</vt:lpstr>
      <vt:lpstr>IBIIS Affiliated  Programs &amp; Activities</vt:lpstr>
      <vt:lpstr>Stanford Cancer Imaging Training (SCIT) Program</vt:lpstr>
      <vt:lpstr>Stanford Cancer Imaging Training (SCIT) Program</vt:lpstr>
      <vt:lpstr>PowerPoint Presentation</vt:lpstr>
      <vt:lpstr> Center for Cancer Systems Biology http://ccsb.stanford.edu</vt:lpstr>
      <vt:lpstr>R25T CSBS Training Program http://med.stanford.edu/csbs</vt:lpstr>
      <vt:lpstr>PowerPoint Presentation</vt:lpstr>
      <vt:lpstr>PowerPoint Presentation</vt:lpstr>
      <vt:lpstr>PowerPoint Presentation</vt:lpstr>
      <vt:lpstr>IBIIS Research Activities</vt:lpstr>
      <vt:lpstr>Representative IBIIS Funding (of ~ 25 grants)</vt:lpstr>
      <vt:lpstr>Representative IBIIS Funding (of ~ 25 grants)</vt:lpstr>
      <vt:lpstr>Representative IBIIS Funding (of ~ 25 grants)</vt:lpstr>
      <vt:lpstr>Radiogenomics of Non-small Cell Lung Cancer R01 CA160251  </vt:lpstr>
      <vt:lpstr>Tumor Identification &amp; Semantic Annotation Rubin Lab, U01 CA142555 </vt:lpstr>
      <vt:lpstr>PowerPoint Presentation</vt:lpstr>
      <vt:lpstr>Information Extraction from Narrative Radiology Reports                                             Langlotz Lab</vt:lpstr>
      <vt:lpstr>PowerPoint Presentation</vt:lpstr>
      <vt:lpstr>Cloud-based Quantitative Feature Pipeline Napel &amp; Rubin Labs U01 CA187947  </vt:lpstr>
      <vt:lpstr>PowerPoint Presentation</vt:lpstr>
      <vt:lpstr>PowerPoint Presentation</vt:lpstr>
      <vt:lpstr>PowerPoint Presentation</vt:lpstr>
      <vt:lpstr>Next Steps for IBIIS</vt:lpstr>
      <vt:lpstr>Visit Our Posters &amp;  Talk to our Trainees</vt:lpstr>
      <vt:lpstr>PowerPoint Presentation</vt:lpstr>
      <vt:lpstr>For next time</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Danae Barnes</dc:creator>
  <cp:lastModifiedBy>Sandy Napel</cp:lastModifiedBy>
  <cp:revision>544</cp:revision>
  <cp:lastPrinted>2011-06-23T20:00:33Z</cp:lastPrinted>
  <dcterms:created xsi:type="dcterms:W3CDTF">2013-09-20T22:36:54Z</dcterms:created>
  <dcterms:modified xsi:type="dcterms:W3CDTF">2015-09-18T05:01:44Z</dcterms:modified>
</cp:coreProperties>
</file>